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4"/>
  </p:notesMasterIdLst>
  <p:sldIdLst>
    <p:sldId id="256" r:id="rId2"/>
    <p:sldId id="270" r:id="rId3"/>
    <p:sldId id="336" r:id="rId4"/>
    <p:sldId id="385" r:id="rId5"/>
    <p:sldId id="392" r:id="rId6"/>
    <p:sldId id="276" r:id="rId7"/>
    <p:sldId id="279" r:id="rId8"/>
    <p:sldId id="399" r:id="rId9"/>
    <p:sldId id="280" r:id="rId10"/>
    <p:sldId id="400" r:id="rId11"/>
    <p:sldId id="281" r:id="rId12"/>
    <p:sldId id="401" r:id="rId13"/>
    <p:sldId id="282" r:id="rId14"/>
    <p:sldId id="402" r:id="rId15"/>
    <p:sldId id="284" r:id="rId16"/>
    <p:sldId id="403" r:id="rId17"/>
    <p:sldId id="298" r:id="rId18"/>
    <p:sldId id="299" r:id="rId19"/>
    <p:sldId id="404" r:id="rId20"/>
    <p:sldId id="300" r:id="rId21"/>
    <p:sldId id="405" r:id="rId22"/>
    <p:sldId id="301" r:id="rId23"/>
    <p:sldId id="406" r:id="rId24"/>
    <p:sldId id="407" r:id="rId25"/>
    <p:sldId id="302" r:id="rId26"/>
    <p:sldId id="408" r:id="rId27"/>
    <p:sldId id="285" r:id="rId28"/>
    <p:sldId id="398" r:id="rId29"/>
    <p:sldId id="409" r:id="rId30"/>
    <p:sldId id="410" r:id="rId31"/>
    <p:sldId id="306" r:id="rId32"/>
    <p:sldId id="374" r:id="rId33"/>
    <p:sldId id="352" r:id="rId34"/>
    <p:sldId id="357" r:id="rId35"/>
    <p:sldId id="358" r:id="rId36"/>
    <p:sldId id="359" r:id="rId37"/>
    <p:sldId id="361" r:id="rId38"/>
    <p:sldId id="362" r:id="rId39"/>
    <p:sldId id="391" r:id="rId40"/>
    <p:sldId id="364" r:id="rId41"/>
    <p:sldId id="365" r:id="rId42"/>
    <p:sldId id="366" r:id="rId43"/>
    <p:sldId id="367" r:id="rId44"/>
    <p:sldId id="394" r:id="rId45"/>
    <p:sldId id="412" r:id="rId46"/>
    <p:sldId id="419" r:id="rId47"/>
    <p:sldId id="413" r:id="rId48"/>
    <p:sldId id="414" r:id="rId49"/>
    <p:sldId id="415" r:id="rId50"/>
    <p:sldId id="416" r:id="rId51"/>
    <p:sldId id="388" r:id="rId52"/>
    <p:sldId id="426" r:id="rId53"/>
    <p:sldId id="425" r:id="rId54"/>
    <p:sldId id="396" r:id="rId55"/>
    <p:sldId id="390" r:id="rId56"/>
    <p:sldId id="261" r:id="rId57"/>
    <p:sldId id="262" r:id="rId58"/>
    <p:sldId id="303" r:id="rId59"/>
    <p:sldId id="427" r:id="rId60"/>
    <p:sldId id="324" r:id="rId61"/>
    <p:sldId id="328" r:id="rId62"/>
    <p:sldId id="329" r:id="rId63"/>
    <p:sldId id="331" r:id="rId64"/>
    <p:sldId id="330" r:id="rId65"/>
    <p:sldId id="326" r:id="rId66"/>
    <p:sldId id="327" r:id="rId67"/>
    <p:sldId id="397" r:id="rId68"/>
    <p:sldId id="379" r:id="rId69"/>
    <p:sldId id="382" r:id="rId70"/>
    <p:sldId id="383" r:id="rId71"/>
    <p:sldId id="376" r:id="rId72"/>
    <p:sldId id="417" r:id="rId73"/>
    <p:sldId id="307" r:id="rId74"/>
    <p:sldId id="264" r:id="rId75"/>
    <p:sldId id="422" r:id="rId76"/>
    <p:sldId id="418" r:id="rId77"/>
    <p:sldId id="423" r:id="rId78"/>
    <p:sldId id="309" r:id="rId79"/>
    <p:sldId id="311" r:id="rId80"/>
    <p:sldId id="312" r:id="rId81"/>
    <p:sldId id="313" r:id="rId82"/>
    <p:sldId id="314" r:id="rId83"/>
    <p:sldId id="316" r:id="rId84"/>
    <p:sldId id="319" r:id="rId85"/>
    <p:sldId id="322" r:id="rId86"/>
    <p:sldId id="321" r:id="rId87"/>
    <p:sldId id="277" r:id="rId88"/>
    <p:sldId id="289" r:id="rId89"/>
    <p:sldId id="295" r:id="rId90"/>
    <p:sldId id="420" r:id="rId91"/>
    <p:sldId id="428" r:id="rId92"/>
    <p:sldId id="424" r:id="rId9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Ref idx="minor">
          <a:srgbClr val="000000"/>
        </a:fontRef>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Ref idx="minor">
          <a:srgbClr val="000000"/>
        </a:fontRef>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3"/>
    <p:restoredTop sz="94675"/>
  </p:normalViewPr>
  <p:slideViewPr>
    <p:cSldViewPr snapToGrid="0" snapToObjects="1">
      <p:cViewPr varScale="1">
        <p:scale>
          <a:sx n="62" d="100"/>
          <a:sy n="62" d="100"/>
        </p:scale>
        <p:origin x="296"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1143000" y="685800"/>
            <a:ext cx="4572000" cy="3429000"/>
          </a:xfrm>
          <a:prstGeom prst="rect">
            <a:avLst/>
          </a:prstGeom>
        </p:spPr>
        <p:txBody>
          <a:bodyPr/>
          <a:lstStyle/>
          <a:p>
            <a:endParaRPr/>
          </a:p>
        </p:txBody>
      </p:sp>
      <p:sp>
        <p:nvSpPr>
          <p:cNvPr id="224" name="Shape 2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0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6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234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9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511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22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218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1536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597216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3040583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423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054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41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7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197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40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383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16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26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515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842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164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3731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516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002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018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446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563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5143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9676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867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1070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000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24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Redundant encoding or having an interactive option to filter only on one encoding helps with many visual disabilities.</a:t>
            </a:r>
          </a:p>
        </p:txBody>
      </p:sp>
    </p:spTree>
    <p:extLst>
      <p:ext uri="{BB962C8B-B14F-4D97-AF65-F5344CB8AC3E}">
        <p14:creationId xmlns:p14="http://schemas.microsoft.com/office/powerpoint/2010/main" val="25513616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607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514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941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446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323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2041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862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54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1489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6480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6312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749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sure to signal that this was from Chartability!!</a:t>
            </a:r>
          </a:p>
        </p:txBody>
      </p:sp>
    </p:spTree>
    <p:extLst>
      <p:ext uri="{BB962C8B-B14F-4D97-AF65-F5344CB8AC3E}">
        <p14:creationId xmlns:p14="http://schemas.microsoft.com/office/powerpoint/2010/main" val="2252503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14" name="DIG-light.pdf" descr="DIG-light.pdf"/>
          <p:cNvPicPr>
            <a:picLocks noChangeAspect="1"/>
          </p:cNvPicPr>
          <p:nvPr/>
        </p:nvPicPr>
        <p:blipFill>
          <a:blip r:embed="rId2"/>
          <a:stretch>
            <a:fillRect/>
          </a:stretch>
        </p:blipFill>
        <p:spPr>
          <a:xfrm>
            <a:off x="20779759" y="9027953"/>
            <a:ext cx="2664105" cy="2706392"/>
          </a:xfrm>
          <a:prstGeom prst="rect">
            <a:avLst/>
          </a:prstGeom>
          <a:ln w="12700">
            <a:miter lim="400000"/>
          </a:ln>
        </p:spPr>
      </p:pic>
      <p:sp>
        <p:nvSpPr>
          <p:cNvPr id="15" name="dig.cmu.edu"/>
          <p:cNvSpPr txBox="1"/>
          <p:nvPr/>
        </p:nvSpPr>
        <p:spPr>
          <a:xfrm>
            <a:off x="20745189" y="11860902"/>
            <a:ext cx="2664105"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hlinkClick r:id="rId3"/>
              </a:defRPr>
            </a:lvl1pPr>
          </a:lstStyle>
          <a:p>
            <a:r>
              <a:rPr>
                <a:hlinkClick r:id="rId3"/>
              </a:rPr>
              <a:t>dig.cmu.edu</a:t>
            </a:r>
          </a:p>
        </p:txBody>
      </p:sp>
      <p:sp>
        <p:nvSpPr>
          <p:cNvPr id="16"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5E5E5E"/>
                </a:solidFill>
                <a:latin typeface="+mn-lt"/>
                <a:ea typeface="+mn-ea"/>
                <a:cs typeface="+mn-cs"/>
                <a:sym typeface="Helvetica Neue Medium"/>
              </a:defRPr>
            </a:lvl1pPr>
          </a:lstStyle>
          <a:p>
            <a:r>
              <a:t>Name</a:t>
            </a:r>
          </a:p>
        </p:txBody>
      </p:sp>
      <p:sp>
        <p:nvSpPr>
          <p:cNvPr id="17"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5E5E5E"/>
                </a:solidFill>
                <a:latin typeface="+mn-lt"/>
                <a:ea typeface="+mn-ea"/>
                <a:cs typeface="+mn-cs"/>
                <a:sym typeface="Helvetica Neue Medium"/>
              </a:defRPr>
            </a:lvl1pPr>
          </a:lstStyle>
          <a:p>
            <a:r>
              <a:t>URL</a:t>
            </a:r>
          </a:p>
        </p:txBody>
      </p:sp>
      <p:sp>
        <p:nvSpPr>
          <p:cNvPr id="18"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Full">
    <p:spTree>
      <p:nvGrpSpPr>
        <p:cNvPr id="1" name=""/>
        <p:cNvGrpSpPr/>
        <p:nvPr/>
      </p:nvGrpSpPr>
      <p:grpSpPr>
        <a:xfrm>
          <a:off x="0" y="0"/>
          <a:ext cx="0" cy="0"/>
          <a:chOff x="0" y="0"/>
          <a:chExt cx="0" cy="0"/>
        </a:xfrm>
      </p:grpSpPr>
      <p:sp>
        <p:nvSpPr>
          <p:cNvPr id="107"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08"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109" name="660384004_1290x1720.jpg"/>
          <p:cNvSpPr>
            <a:spLocks noGrp="1"/>
          </p:cNvSpPr>
          <p:nvPr>
            <p:ph type="pic" idx="22"/>
          </p:nvPr>
        </p:nvSpPr>
        <p:spPr>
          <a:xfrm>
            <a:off x="10985575" y="-2058461"/>
            <a:ext cx="13398049" cy="17864066"/>
          </a:xfrm>
          <a:prstGeom prst="rect">
            <a:avLst/>
          </a:prstGeom>
        </p:spPr>
        <p:txBody>
          <a:bodyPr lIns="91439" tIns="45719" rIns="91439" bIns="45719">
            <a:noAutofit/>
          </a:bodyPr>
          <a:lstStyle/>
          <a:p>
            <a:endParaRPr/>
          </a:p>
        </p:txBody>
      </p:sp>
      <p:sp>
        <p:nvSpPr>
          <p:cNvPr id="110"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26"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27"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Alt">
    <p:spTree>
      <p:nvGrpSpPr>
        <p:cNvPr id="1" name=""/>
        <p:cNvGrpSpPr/>
        <p:nvPr/>
      </p:nvGrpSpPr>
      <p:grpSpPr>
        <a:xfrm>
          <a:off x="0" y="0"/>
          <a:ext cx="0" cy="0"/>
          <a:chOff x="0" y="0"/>
          <a:chExt cx="0" cy="0"/>
        </a:xfrm>
      </p:grpSpPr>
      <p:sp>
        <p:nvSpPr>
          <p:cNvPr id="135"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136"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54" name="Body Level One…"/>
          <p:cNvSpPr txBox="1">
            <a:spLocks noGrp="1"/>
          </p:cNvSpPr>
          <p:nvPr>
            <p:ph type="body" sz="half" idx="1" hasCustomPrompt="1"/>
          </p:nvPr>
        </p:nvSpPr>
        <p:spPr>
          <a:xfrm>
            <a:off x="1206500" y="4920843"/>
            <a:ext cx="21971000" cy="3874314"/>
          </a:xfrm>
          <a:prstGeom prst="rect">
            <a:avLst/>
          </a:prstGeom>
        </p:spPr>
        <p:txBody>
          <a:bodyPr anchor="ctr"/>
          <a:lstStyle>
            <a:lvl1pPr algn="ctr">
              <a:lnSpc>
                <a:spcPct val="80000"/>
              </a:lnSpc>
              <a:spcBef>
                <a:spcPts val="0"/>
              </a:spcBef>
              <a:defRPr sz="11600" spc="-232">
                <a:latin typeface="+mn-lt"/>
                <a:ea typeface="+mn-ea"/>
                <a:cs typeface="+mn-cs"/>
                <a:sym typeface="Helvetica Neue Medium"/>
              </a:defRPr>
            </a:lvl1pPr>
            <a:lvl2pPr algn="ctr">
              <a:lnSpc>
                <a:spcPct val="80000"/>
              </a:lnSpc>
              <a:spcBef>
                <a:spcPts val="0"/>
              </a:spcBef>
              <a:defRPr sz="11600" spc="-232">
                <a:latin typeface="+mn-lt"/>
                <a:ea typeface="+mn-ea"/>
                <a:cs typeface="+mn-cs"/>
                <a:sym typeface="Helvetica Neue Medium"/>
              </a:defRPr>
            </a:lvl2pPr>
            <a:lvl3pPr algn="ctr">
              <a:lnSpc>
                <a:spcPct val="80000"/>
              </a:lnSpc>
              <a:spcBef>
                <a:spcPts val="0"/>
              </a:spcBef>
              <a:defRPr sz="11600" spc="-232">
                <a:latin typeface="+mn-lt"/>
                <a:ea typeface="+mn-ea"/>
                <a:cs typeface="+mn-cs"/>
                <a:sym typeface="Helvetica Neue Medium"/>
              </a:defRPr>
            </a:lvl3pPr>
            <a:lvl4pPr algn="ctr">
              <a:lnSpc>
                <a:spcPct val="80000"/>
              </a:lnSpc>
              <a:spcBef>
                <a:spcPts val="0"/>
              </a:spcBef>
              <a:defRPr sz="11600" spc="-232">
                <a:latin typeface="+mn-lt"/>
                <a:ea typeface="+mn-ea"/>
                <a:cs typeface="+mn-cs"/>
                <a:sym typeface="Helvetica Neue Medium"/>
              </a:defRPr>
            </a:lvl4pPr>
            <a:lvl5pPr algn="ctr">
              <a:lnSpc>
                <a:spcPct val="80000"/>
              </a:lnSpc>
              <a:spcBef>
                <a:spcPts val="0"/>
              </a:spcBef>
              <a:defRPr sz="11600" spc="-232">
                <a:latin typeface="+mn-lt"/>
                <a:ea typeface="+mn-ea"/>
                <a:cs typeface="+mn-cs"/>
                <a:sym typeface="Helvetica Neue Medium"/>
              </a:defRPr>
            </a:lvl5pPr>
          </a:lstStyle>
          <a:p>
            <a:r>
              <a:t>Statement</a:t>
            </a:r>
          </a:p>
          <a:p>
            <a:pPr lvl="1"/>
            <a:endParaRPr/>
          </a:p>
          <a:p>
            <a:pPr lvl="2"/>
            <a:endParaRPr/>
          </a:p>
          <a:p>
            <a:pPr lvl="3"/>
            <a:endParaRPr/>
          </a:p>
          <a:p>
            <a:pPr lvl="4"/>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62" name="Body Level One…"/>
          <p:cNvSpPr txBox="1">
            <a:spLocks noGrp="1"/>
          </p:cNvSpPr>
          <p:nvPr>
            <p:ph type="body" idx="1" hasCustomPrompt="1"/>
          </p:nvPr>
        </p:nvSpPr>
        <p:spPr>
          <a:xfrm>
            <a:off x="1206500" y="1075927"/>
            <a:ext cx="21971000" cy="7241584"/>
          </a:xfrm>
          <a:prstGeom prst="rect">
            <a:avLst/>
          </a:prstGeom>
        </p:spPr>
        <p:txBody>
          <a:bodyPr anchor="b"/>
          <a:lstStyle>
            <a:lvl1pPr algn="ctr">
              <a:lnSpc>
                <a:spcPct val="80000"/>
              </a:lnSpc>
              <a:spcBef>
                <a:spcPts val="0"/>
              </a:spcBef>
              <a:defRPr sz="25000" b="1" spc="-250"/>
            </a:lvl1pPr>
            <a:lvl2pPr algn="ctr">
              <a:lnSpc>
                <a:spcPct val="80000"/>
              </a:lnSpc>
              <a:spcBef>
                <a:spcPts val="0"/>
              </a:spcBef>
              <a:defRPr sz="25000" b="1" spc="-250"/>
            </a:lvl2pPr>
            <a:lvl3pPr algn="ctr">
              <a:lnSpc>
                <a:spcPct val="80000"/>
              </a:lnSpc>
              <a:spcBef>
                <a:spcPts val="0"/>
              </a:spcBef>
              <a:defRPr sz="25000" b="1" spc="-250"/>
            </a:lvl3pPr>
            <a:lvl4pPr algn="ctr">
              <a:lnSpc>
                <a:spcPct val="80000"/>
              </a:lnSpc>
              <a:spcBef>
                <a:spcPts val="0"/>
              </a:spcBef>
              <a:defRPr sz="25000" b="1" spc="-250"/>
            </a:lvl4pPr>
            <a:lvl5pPr algn="ctr">
              <a:lnSpc>
                <a:spcPct val="80000"/>
              </a:lnSpc>
              <a:spcBef>
                <a:spcPts val="0"/>
              </a:spcBef>
              <a:defRPr sz="25000" b="1" spc="-250"/>
            </a:lvl5pPr>
          </a:lstStyle>
          <a:p>
            <a:r>
              <a:t>100%</a:t>
            </a:r>
          </a:p>
          <a:p>
            <a:pPr lvl="1"/>
            <a:endParaRPr/>
          </a:p>
          <a:p>
            <a:pPr lvl="2"/>
            <a:endParaRPr/>
          </a:p>
          <a:p>
            <a:pPr lvl="3"/>
            <a:endParaRPr/>
          </a:p>
          <a:p>
            <a:pPr lvl="4"/>
            <a:endParaRPr/>
          </a:p>
        </p:txBody>
      </p:sp>
      <p:sp>
        <p:nvSpPr>
          <p:cNvPr id="163"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algn="ctr" defTabSz="825500">
              <a:spcBef>
                <a:spcPts val="0"/>
              </a:spcBef>
              <a:defRPr sz="5500" b="1"/>
            </a:lvl1pPr>
          </a:lstStyle>
          <a:p>
            <a:r>
              <a:t>Fact information</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71" name="Body Level One…"/>
          <p:cNvSpPr txBox="1">
            <a:spLocks noGrp="1"/>
          </p:cNvSpPr>
          <p:nvPr>
            <p:ph type="body" idx="1" hasCustomPrompt="1"/>
          </p:nvPr>
        </p:nvSpPr>
        <p:spPr>
          <a:xfrm>
            <a:off x="1753923" y="1456422"/>
            <a:ext cx="20876154" cy="7712118"/>
          </a:xfrm>
          <a:prstGeom prst="rect">
            <a:avLst/>
          </a:prstGeom>
        </p:spPr>
        <p:txBody>
          <a:bodyPr anchor="ctr"/>
          <a:lstStyle>
            <a:lvl1pPr marL="638923" indent="-469900">
              <a:lnSpc>
                <a:spcPct val="110000"/>
              </a:lnSpc>
              <a:spcBef>
                <a:spcPts val="0"/>
              </a:spcBef>
              <a:defRPr sz="8500" spc="-170"/>
            </a:lvl1pPr>
            <a:lvl2pPr marL="638923" indent="-12700">
              <a:lnSpc>
                <a:spcPct val="110000"/>
              </a:lnSpc>
              <a:spcBef>
                <a:spcPts val="0"/>
              </a:spcBef>
              <a:defRPr sz="8500" spc="-170"/>
            </a:lvl2pPr>
            <a:lvl3pPr marL="638923" indent="444500">
              <a:lnSpc>
                <a:spcPct val="110000"/>
              </a:lnSpc>
              <a:spcBef>
                <a:spcPts val="0"/>
              </a:spcBef>
              <a:defRPr sz="8500" spc="-170"/>
            </a:lvl3pPr>
            <a:lvl4pPr marL="638923" indent="901700">
              <a:lnSpc>
                <a:spcPct val="110000"/>
              </a:lnSpc>
              <a:spcBef>
                <a:spcPts val="0"/>
              </a:spcBef>
              <a:defRPr sz="8500" spc="-170"/>
            </a:lvl4pPr>
            <a:lvl5pPr marL="638923" indent="1358900">
              <a:lnSpc>
                <a:spcPct val="110000"/>
              </a:lnSpc>
              <a:spcBef>
                <a:spcPts val="0"/>
              </a:spcBef>
              <a:defRPr sz="8500" spc="-170"/>
            </a:lvl5pPr>
          </a:lstStyle>
          <a:p>
            <a:r>
              <a:t>“Notable Quote”</a:t>
            </a:r>
          </a:p>
          <a:p>
            <a:pPr lvl="1"/>
            <a:endParaRPr/>
          </a:p>
          <a:p>
            <a:pPr lvl="2"/>
            <a:endParaRPr/>
          </a:p>
          <a:p>
            <a:pPr lvl="3"/>
            <a:endParaRPr/>
          </a:p>
          <a:p>
            <a:pPr lvl="4"/>
            <a:endParaRP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3" name="Attribution"/>
          <p:cNvSpPr txBox="1">
            <a:spLocks noGrp="1"/>
          </p:cNvSpPr>
          <p:nvPr>
            <p:ph type="body" sz="quarter" idx="21" hasCustomPrompt="1"/>
          </p:nvPr>
        </p:nvSpPr>
        <p:spPr>
          <a:xfrm>
            <a:off x="1753923" y="9840155"/>
            <a:ext cx="17453045" cy="1472277"/>
          </a:xfrm>
          <a:prstGeom prst="rect">
            <a:avLst/>
          </a:prstGeom>
        </p:spPr>
        <p:txBody>
          <a:bodyPr lIns="45719" tIns="45719" rIns="45719" bIns="45719" anchor="b"/>
          <a:lstStyle/>
          <a:p>
            <a:r>
              <a:t>Attribution</a:t>
            </a:r>
          </a:p>
        </p:txBody>
      </p:sp>
      <p:sp>
        <p:nvSpPr>
          <p:cNvPr id="174" name="Source"/>
          <p:cNvSpPr txBox="1">
            <a:spLocks noGrp="1"/>
          </p:cNvSpPr>
          <p:nvPr>
            <p:ph type="body" sz="quarter" idx="22" hasCustomPrompt="1"/>
          </p:nvPr>
        </p:nvSpPr>
        <p:spPr>
          <a:xfrm>
            <a:off x="1753923" y="11437453"/>
            <a:ext cx="17453045" cy="1472278"/>
          </a:xfrm>
          <a:prstGeom prst="rect">
            <a:avLst/>
          </a:prstGeom>
        </p:spPr>
        <p:txBody>
          <a:bodyPr lIns="45719" tIns="45719" rIns="45719" bIns="45719"/>
          <a:lstStyle>
            <a:lvl1pPr>
              <a:defRPr>
                <a:solidFill>
                  <a:srgbClr val="5E5E5E"/>
                </a:solidFill>
              </a:defRPr>
            </a:lvl1pPr>
          </a:lstStyle>
          <a:p>
            <a:r>
              <a:t>Source</a:t>
            </a:r>
          </a:p>
        </p:txBody>
      </p:sp>
      <p:sp>
        <p:nvSpPr>
          <p:cNvPr id="175" name="660384004_1290x1720.jpg"/>
          <p:cNvSpPr>
            <a:spLocks noGrp="1"/>
          </p:cNvSpPr>
          <p:nvPr>
            <p:ph type="pic" sz="quarter" idx="23"/>
          </p:nvPr>
        </p:nvSpPr>
        <p:spPr>
          <a:xfrm>
            <a:off x="19674227" y="9378146"/>
            <a:ext cx="2965450" cy="395393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82"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83"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84"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92"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lt">
    <p:bg>
      <p:bgPr>
        <a:solidFill>
          <a:srgbClr val="882125"/>
        </a:solidFill>
        <a:effectLst/>
      </p:bgPr>
    </p:bg>
    <p:spTree>
      <p:nvGrpSpPr>
        <p:cNvPr id="1" name=""/>
        <p:cNvGrpSpPr/>
        <p:nvPr/>
      </p:nvGrpSpPr>
      <p:grpSpPr>
        <a:xfrm>
          <a:off x="0" y="0"/>
          <a:ext cx="0" cy="0"/>
          <a:chOff x="0" y="0"/>
          <a:chExt cx="0" cy="0"/>
        </a:xfrm>
      </p:grpSpPr>
      <p:sp>
        <p:nvSpPr>
          <p:cNvPr id="25"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Author and Date</a:t>
            </a:r>
          </a:p>
        </p:txBody>
      </p:sp>
      <p:sp>
        <p:nvSpPr>
          <p:cNvPr id="26"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27"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solidFill>
                  <a:srgbClr val="FFFFFF"/>
                </a:solidFill>
                <a:latin typeface="+mn-lt"/>
                <a:ea typeface="+mn-ea"/>
                <a:cs typeface="+mn-cs"/>
                <a:sym typeface="Helvetica Neue Medium"/>
              </a:defRPr>
            </a:lvl1pPr>
            <a:lvl2pPr defTabSz="825500">
              <a:spcBef>
                <a:spcPts val="0"/>
              </a:spcBef>
              <a:defRPr sz="5500">
                <a:solidFill>
                  <a:srgbClr val="FFFFFF"/>
                </a:solidFill>
                <a:latin typeface="+mn-lt"/>
                <a:ea typeface="+mn-ea"/>
                <a:cs typeface="+mn-cs"/>
                <a:sym typeface="Helvetica Neue Medium"/>
              </a:defRPr>
            </a:lvl2pPr>
            <a:lvl3pPr defTabSz="825500">
              <a:spcBef>
                <a:spcPts val="0"/>
              </a:spcBef>
              <a:defRPr sz="5500">
                <a:solidFill>
                  <a:srgbClr val="FFFFFF"/>
                </a:solidFill>
                <a:latin typeface="+mn-lt"/>
                <a:ea typeface="+mn-ea"/>
                <a:cs typeface="+mn-cs"/>
                <a:sym typeface="Helvetica Neue Medium"/>
              </a:defRPr>
            </a:lvl3pPr>
            <a:lvl4pPr defTabSz="825500">
              <a:spcBef>
                <a:spcPts val="0"/>
              </a:spcBef>
              <a:defRPr sz="5500">
                <a:solidFill>
                  <a:srgbClr val="FFFFFF"/>
                </a:solidFill>
                <a:latin typeface="+mn-lt"/>
                <a:ea typeface="+mn-ea"/>
                <a:cs typeface="+mn-cs"/>
                <a:sym typeface="Helvetica Neue Medium"/>
              </a:defRPr>
            </a:lvl4pPr>
            <a:lvl5pPr defTabSz="825500">
              <a:spcBef>
                <a:spcPts val="0"/>
              </a:spcBef>
              <a:defRPr sz="5500">
                <a:solidFill>
                  <a:srgbClr val="FFFFFF"/>
                </a:solidFill>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28" name="DIG-dark.pdf" descr="DIG-dark.pdf"/>
          <p:cNvPicPr>
            <a:picLocks noChangeAspect="1"/>
          </p:cNvPicPr>
          <p:nvPr/>
        </p:nvPicPr>
        <p:blipFill>
          <a:blip r:embed="rId2"/>
          <a:stretch>
            <a:fillRect/>
          </a:stretch>
        </p:blipFill>
        <p:spPr>
          <a:xfrm>
            <a:off x="20779759" y="9027953"/>
            <a:ext cx="2664105" cy="2706393"/>
          </a:xfrm>
          <a:prstGeom prst="rect">
            <a:avLst/>
          </a:prstGeom>
          <a:ln w="12700">
            <a:miter lim="400000"/>
          </a:ln>
        </p:spPr>
      </p:pic>
      <p:sp>
        <p:nvSpPr>
          <p:cNvPr id="29" name="dig.cmu.edu"/>
          <p:cNvSpPr txBox="1"/>
          <p:nvPr/>
        </p:nvSpPr>
        <p:spPr>
          <a:xfrm>
            <a:off x="20745189" y="11860902"/>
            <a:ext cx="2664105"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rgbClr val="FFFFFF"/>
                </a:solidFill>
                <a:hlinkClick r:id="rId3"/>
              </a:defRPr>
            </a:lvl1pPr>
          </a:lstStyle>
          <a:p>
            <a:r>
              <a:rPr>
                <a:hlinkClick r:id="rId3"/>
              </a:rPr>
              <a:t>dig.cmu.edu</a:t>
            </a:r>
          </a:p>
        </p:txBody>
      </p:sp>
      <p:sp>
        <p:nvSpPr>
          <p:cNvPr id="30"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Name</a:t>
            </a:r>
          </a:p>
        </p:txBody>
      </p:sp>
      <p:sp>
        <p:nvSpPr>
          <p:cNvPr id="31"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FFFFFF"/>
                </a:solidFill>
                <a:latin typeface="+mn-lt"/>
                <a:ea typeface="+mn-ea"/>
                <a:cs typeface="+mn-cs"/>
                <a:sym typeface="Helvetica Neue Medium"/>
              </a:defRPr>
            </a:lvl1pPr>
          </a:lstStyle>
          <a:p>
            <a:r>
              <a:t>URL</a:t>
            </a:r>
          </a:p>
        </p:txBody>
      </p:sp>
      <p:sp>
        <p:nvSpPr>
          <p:cNvPr id="32"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ck">
    <p:bg>
      <p:bgPr>
        <a:solidFill>
          <a:srgbClr val="000000"/>
        </a:solidFill>
        <a:effectLst/>
      </p:bgPr>
    </p:bg>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4" name="Slide Title"/>
          <p:cNvSpPr txBox="1">
            <a:spLocks noGrp="1"/>
          </p:cNvSpPr>
          <p:nvPr>
            <p:ph type="title" hasCustomPrompt="1"/>
          </p:nvPr>
        </p:nvSpPr>
        <p:spPr>
          <a:prstGeom prst="rect">
            <a:avLst/>
          </a:prstGeom>
        </p:spPr>
        <p:txBody>
          <a:bodyPr/>
          <a:lstStyle>
            <a:lvl1pPr>
              <a:defRPr b="1">
                <a:latin typeface="Helvetica Neue"/>
                <a:ea typeface="Helvetica Neue"/>
                <a:cs typeface="Helvetica Neue"/>
                <a:sym typeface="Helvetica Neue"/>
              </a:defRPr>
            </a:lvl1pPr>
          </a:lstStyle>
          <a:p>
            <a:r>
              <a:t>Slide Title</a:t>
            </a:r>
          </a:p>
        </p:txBody>
      </p:sp>
      <p:sp>
        <p:nvSpPr>
          <p:cNvPr id="215"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b="1"/>
            </a:lvl1pPr>
          </a:lstStyle>
          <a:p>
            <a:r>
              <a:t>Slide Subtitle</a:t>
            </a:r>
          </a:p>
        </p:txBody>
      </p:sp>
      <p:sp>
        <p:nvSpPr>
          <p:cNvPr id="216" name="Body Level One…"/>
          <p:cNvSpPr txBox="1">
            <a:spLocks noGrp="1"/>
          </p:cNvSpPr>
          <p:nvPr>
            <p:ph type="body" idx="1" hasCustomPrompt="1"/>
          </p:nvPr>
        </p:nvSpPr>
        <p:spPr>
          <a:prstGeom prst="rect">
            <a:avLst/>
          </a:prstGeom>
        </p:spPr>
        <p:txBody>
          <a:bodyPr/>
          <a:lstStyle>
            <a:lvl1pPr marL="609600" indent="-609600">
              <a:lnSpc>
                <a:spcPct val="90000"/>
              </a:lnSpc>
              <a:spcBef>
                <a:spcPts val="4500"/>
              </a:spcBef>
              <a:buSzPct val="123000"/>
              <a:buChar char="•"/>
            </a:lvl1pPr>
            <a:lvl2pPr marL="1219200" indent="-609600">
              <a:lnSpc>
                <a:spcPct val="90000"/>
              </a:lnSpc>
              <a:spcBef>
                <a:spcPts val="4500"/>
              </a:spcBef>
              <a:buSzPct val="123000"/>
              <a:buChar char="•"/>
            </a:lvl2pPr>
            <a:lvl3pPr marL="1828800" indent="-609600">
              <a:lnSpc>
                <a:spcPct val="90000"/>
              </a:lnSpc>
              <a:spcBef>
                <a:spcPts val="4500"/>
              </a:spcBef>
              <a:buSzPct val="123000"/>
              <a:buChar char="•"/>
            </a:lvl3pPr>
            <a:lvl4pPr marL="2438400" indent="-609600">
              <a:lnSpc>
                <a:spcPct val="90000"/>
              </a:lnSpc>
              <a:spcBef>
                <a:spcPts val="4500"/>
              </a:spcBef>
              <a:buSzPct val="123000"/>
              <a:buChar char="•"/>
            </a:lvl4pPr>
            <a:lvl5pPr marL="3048000" indent="-609600">
              <a:lnSpc>
                <a:spcPct val="90000"/>
              </a:lnSpc>
              <a:spcBef>
                <a:spcPts val="4500"/>
              </a:spcBef>
              <a:buSzPct val="123000"/>
              <a:buChar char="•"/>
            </a:lvl5pPr>
          </a:lstStyle>
          <a:p>
            <a:r>
              <a:t>Slide bullet text</a:t>
            </a:r>
          </a:p>
          <a:p>
            <a:pPr lvl="1"/>
            <a:endParaRPr/>
          </a:p>
          <a:p>
            <a:pPr lvl="2"/>
            <a:endParaRPr/>
          </a:p>
          <a:p>
            <a:pPr lvl="3"/>
            <a:endParaRPr/>
          </a:p>
          <a:p>
            <a:pPr lvl="4"/>
            <a:endParaRPr/>
          </a:p>
        </p:txBody>
      </p:sp>
      <p:sp>
        <p:nvSpPr>
          <p:cNvPr id="217" name="Slide Number"/>
          <p:cNvSpPr txBox="1">
            <a:spLocks noGrp="1"/>
          </p:cNvSpPr>
          <p:nvPr>
            <p:ph type="sldNum" sz="quarter" idx="2"/>
          </p:nvPr>
        </p:nvSpPr>
        <p:spPr>
          <a:xfrm>
            <a:off x="12001499" y="13080999"/>
            <a:ext cx="368505" cy="37460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1_Agenda">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6" name="Google Shape;26;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7" name="Google Shape;27;p1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63595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Bullets" type="tx">
  <p:cSld name="1_Title &amp; Bullets">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0" name="Google Shape;20;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1" name="Google Shape;21;p1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2" name="Google Shape;22;p10"/>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9240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50"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51"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52" name="Body Level One…"/>
          <p:cNvSpPr txBox="1">
            <a:spLocks noGrp="1"/>
          </p:cNvSpPr>
          <p:nvPr>
            <p:ph type="body" sz="quarter" idx="1" hasCustomPrompt="1"/>
          </p:nvPr>
        </p:nvSpPr>
        <p:spPr>
          <a:xfrm>
            <a:off x="1206500" y="7060576"/>
            <a:ext cx="9779000" cy="5385424"/>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Slide Subtitle</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Photo Bottom">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61" name="660384004_1290x1720.jpg"/>
          <p:cNvSpPr>
            <a:spLocks noGrp="1"/>
          </p:cNvSpPr>
          <p:nvPr>
            <p:ph type="pic" idx="22"/>
          </p:nvPr>
        </p:nvSpPr>
        <p:spPr>
          <a:xfrm>
            <a:off x="-96224" y="-9193425"/>
            <a:ext cx="24576449" cy="32768602"/>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Slide Title"/>
          <p:cNvSpPr txBox="1">
            <a:spLocks noGrp="1"/>
          </p:cNvSpPr>
          <p:nvPr>
            <p:ph type="title" hasCustomPrompt="1"/>
          </p:nvPr>
        </p:nvSpPr>
        <p:spPr>
          <a:prstGeom prst="rect">
            <a:avLst/>
          </a:prstGeom>
        </p:spPr>
        <p:txBody>
          <a:bodyPr/>
          <a:lstStyle/>
          <a:p>
            <a:r>
              <a:t>Slide Title</a:t>
            </a:r>
          </a:p>
        </p:txBody>
      </p:sp>
      <p:sp>
        <p:nvSpPr>
          <p:cNvPr id="71"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7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Alt">
    <p:spTree>
      <p:nvGrpSpPr>
        <p:cNvPr id="1" name=""/>
        <p:cNvGrpSpPr/>
        <p:nvPr/>
      </p:nvGrpSpPr>
      <p:grpSpPr>
        <a:xfrm>
          <a:off x="0" y="0"/>
          <a:ext cx="0" cy="0"/>
          <a:chOff x="0" y="0"/>
          <a:chExt cx="0" cy="0"/>
        </a:xfrm>
      </p:grpSpPr>
      <p:sp>
        <p:nvSpPr>
          <p:cNvPr id="88" name="Body Level One…"/>
          <p:cNvSpPr txBox="1">
            <a:spLocks noGrp="1"/>
          </p:cNvSpPr>
          <p:nvPr>
            <p:ph type="body" idx="1" hasCustomPrompt="1"/>
          </p:nvPr>
        </p:nvSpPr>
        <p:spPr>
          <a:xfrm>
            <a:off x="1206500" y="1211484"/>
            <a:ext cx="21971000" cy="11293032"/>
          </a:xfrm>
          <a:prstGeom prst="rect">
            <a:avLst/>
          </a:prstGeom>
        </p:spPr>
        <p:txBody>
          <a:bodyPr numCol="2" spcCol="1098550"/>
          <a:lstStyle/>
          <a:p>
            <a:r>
              <a:t>Slide bullet text</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6"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97"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98"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99"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495000" y="13080999"/>
            <a:ext cx="368504"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ransition spd="med"/>
  <p:hf hdr="0" ftr="0" dt="0"/>
  <p:txStyles>
    <p:titleStyle>
      <a:lvl1pPr marL="0" marR="0" indent="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p:titleStyle>
    <p:body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ank.computer/chartability/" TargetMode="External"/><Relationship Id="rId7" Type="http://schemas.openxmlformats.org/officeDocument/2006/relationships/image" Target="../media/image4.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www.bbc.com/news/world-europe-60506682" TargetMode="External"/><Relationship Id="rId3" Type="http://schemas.openxmlformats.org/officeDocument/2006/relationships/image" Target="../media/image8.png"/><Relationship Id="rId7" Type="http://schemas.openxmlformats.org/officeDocument/2006/relationships/hyperlink" Target="http://ft.com/content/c764b98d-ae03-41ac-a2ca-8309f32d5e1c"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www.cnn.com/election/2020/results/president" TargetMode="External"/><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2.png"/><Relationship Id="rId4" Type="http://schemas.openxmlformats.org/officeDocument/2006/relationships/customXml" Target="../ink/ink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jpeg"/><Relationship Id="rId7" Type="http://schemas.openxmlformats.org/officeDocument/2006/relationships/image" Target="../media/image49.jpe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43.xml"/><Relationship Id="rId16" Type="http://schemas.openxmlformats.org/officeDocument/2006/relationships/image" Target="../media/image58.png"/><Relationship Id="rId1" Type="http://schemas.openxmlformats.org/officeDocument/2006/relationships/slideLayout" Target="../slideLayouts/slideLayout2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jpe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ank.computer/chartability/" TargetMode="External"/><Relationship Id="rId7" Type="http://schemas.openxmlformats.org/officeDocument/2006/relationships/image" Target="../media/image4.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dam Perer and Dominik Moritz"/>
          <p:cNvSpPr txBox="1">
            <a:spLocks noGrp="1"/>
          </p:cNvSpPr>
          <p:nvPr>
            <p:ph type="body" idx="21"/>
          </p:nvPr>
        </p:nvSpPr>
        <p:spPr>
          <a:xfrm>
            <a:off x="744140" y="12039065"/>
            <a:ext cx="18279910" cy="15489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by Frank Elavsky, Cynthia Bennett, Dominik Moritz</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TOPIC"/>
          <p:cNvSpPr txBox="1">
            <a:spLocks noGrp="1"/>
          </p:cNvSpPr>
          <p:nvPr>
            <p:ph type="ctrTitle"/>
          </p:nvPr>
        </p:nvSpPr>
        <p:spPr>
          <a:xfrm>
            <a:off x="1206496" y="1422054"/>
            <a:ext cx="21971004" cy="4648201"/>
          </a:xfrm>
          <a:prstGeom prst="rect">
            <a:avLst/>
          </a:prstGeom>
        </p:spPr>
        <p:txBody>
          <a:bodyPr/>
          <a:lstStyle/>
          <a:p>
            <a:r>
              <a:rPr lang="en-US" dirty="0"/>
              <a:t>CHARTABILITY</a:t>
            </a:r>
            <a:endParaRPr dirty="0"/>
          </a:p>
        </p:txBody>
      </p:sp>
      <p:sp>
        <p:nvSpPr>
          <p:cNvPr id="228" name="Data Visualization"/>
          <p:cNvSpPr txBox="1">
            <a:spLocks noGrp="1"/>
          </p:cNvSpPr>
          <p:nvPr>
            <p:ph type="subTitle" sz="quarter" idx="1"/>
          </p:nvPr>
        </p:nvSpPr>
        <p:spPr>
          <a:xfrm>
            <a:off x="1201342" y="6070253"/>
            <a:ext cx="21971001" cy="1905001"/>
          </a:xfrm>
          <a:prstGeom prst="rect">
            <a:avLst/>
          </a:prstGeom>
        </p:spPr>
        <p:txBody>
          <a:bodyPr/>
          <a:lstStyle/>
          <a:p>
            <a:r>
              <a:rPr lang="en-US" i="1" dirty="0"/>
              <a:t>How accessible is my visualization? Evaluating visualization accessibility with Chartability.</a:t>
            </a:r>
            <a:endParaRPr i="1" dirty="0"/>
          </a:p>
        </p:txBody>
      </p:sp>
      <p:sp>
        <p:nvSpPr>
          <p:cNvPr id="229" name="CMU 05-899, Fall 2021"/>
          <p:cNvSpPr txBox="1">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Frank Elavsky, Comm Talk, 2022 </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@FrankElavsky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30" name="dig.cmu.edu/vis2021"/>
          <p:cNvSpPr txBox="1">
            <a:spLocks noGrp="1"/>
          </p:cNvSpPr>
          <p:nvPr>
            <p:ph type="body" idx="23"/>
          </p:nvPr>
        </p:nvSpPr>
        <p:spPr>
          <a:xfrm>
            <a:off x="14928112" y="1064862"/>
            <a:ext cx="8500315"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frank.computer</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t>
            </a:r>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chartability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3E122D86-4C89-DB8B-333B-86B1BD320109}"/>
              </a:ext>
            </a:extLst>
          </p:cNvPr>
          <p:cNvSpPr>
            <a:spLocks noGrp="1"/>
          </p:cNvSpPr>
          <p:nvPr>
            <p:ph type="sldNum" sz="quarter" idx="2"/>
          </p:nvPr>
        </p:nvSpPr>
        <p:spPr/>
        <p:txBody>
          <a:bodyPr/>
          <a:lstStyle/>
          <a:p>
            <a:fld id="{86CB4B4D-7CA3-9044-876B-883B54F8677D}" type="slidenum">
              <a:rPr lang="en-US" smtClean="0"/>
              <a:t>1</a:t>
            </a:fld>
            <a:endParaRPr lang="en-US"/>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5">
                  <a:extLst>
                    <a:ext uri="{A12FA001-AC4F-418D-AE19-62706E023703}">
                      <ahyp:hlinkClr xmlns:ahyp="http://schemas.microsoft.com/office/drawing/2018/hyperlinkcolor" val="tx"/>
                    </a:ext>
                  </a:extLst>
                </a:hlinkClick>
              </a:rPr>
              <a:t>dig.cmu.edu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axle-</a:t>
            </a: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lab.com</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78417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11">
                  <a:extLst>
                    <a:ext uri="{A12FA001-AC4F-418D-AE19-62706E023703}">
                      <ahyp:hlinkClr xmlns:ahyp="http://schemas.microsoft.com/office/drawing/2018/hyperlinkcolor" val="tx"/>
                    </a:ext>
                  </a:extLst>
                </a:hlinkClick>
              </a:rPr>
              <a:t>hcii.cmu.edu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0" name="TextBox 9">
            <a:extLst>
              <a:ext uri="{FF2B5EF4-FFF2-40B4-BE49-F238E27FC236}">
                <a16:creationId xmlns:a16="http://schemas.microsoft.com/office/drawing/2014/main" id="{B7A00A2E-8C05-01AA-EAFC-14701436C446}"/>
              </a:ext>
            </a:extLst>
          </p:cNvPr>
          <p:cNvSpPr txBox="1"/>
          <p:nvPr/>
        </p:nvSpPr>
        <p:spPr>
          <a:xfrm>
            <a:off x="11018714" y="6369330"/>
            <a:ext cx="1219943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Each state should announce to screen readers what state it is and who won it, not “image!”</a:t>
            </a:r>
            <a:endParaRPr lang="en-US" sz="4000" dirty="0">
              <a:solidFill>
                <a:srgbClr val="000000"/>
              </a:solidFill>
            </a:endParaRP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cxnSp>
        <p:nvCxnSpPr>
          <p:cNvPr id="4" name="Straight Arrow Connector 3">
            <a:extLst>
              <a:ext uri="{FF2B5EF4-FFF2-40B4-BE49-F238E27FC236}">
                <a16:creationId xmlns:a16="http://schemas.microsoft.com/office/drawing/2014/main" id="{E8F6C635-571A-1716-DE5C-20E05C137B86}"/>
              </a:ext>
            </a:extLst>
          </p:cNvPr>
          <p:cNvCxnSpPr>
            <a:stCxn id="10" idx="1"/>
          </p:cNvCxnSpPr>
          <p:nvPr/>
        </p:nvCxnSpPr>
        <p:spPr>
          <a:xfrm flipH="1">
            <a:off x="7718217" y="7031050"/>
            <a:ext cx="3300497" cy="1379818"/>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4393317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11</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53</a:t>
            </a:r>
            <a:r>
              <a:rPr lang="en-US" sz="4000" b="1" dirty="0">
                <a:solidFill>
                  <a:srgbClr val="000000"/>
                </a:solidFill>
              </a:rPr>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sp>
        <p:nvSpPr>
          <p:cNvPr id="3" name="Oval 2" descr="53 errors.">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descr="53 errors.">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descr="53 errors.">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descr="53 errors.">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descr="53 errors.">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descr="53 errors.">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descr="53 errors.">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descr="53 errors.">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descr="53 errors.">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descr="53 errors.">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descr="53 errors.">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descr="53 errors.">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descr="53 errors.">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descr="53 errors.">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descr="53 errors.">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Text Placeholder 3">
            <a:extLst>
              <a:ext uri="{FF2B5EF4-FFF2-40B4-BE49-F238E27FC236}">
                <a16:creationId xmlns:a16="http://schemas.microsoft.com/office/drawing/2014/main" id="{78AF8965-4EEE-A800-0B15-38D8DA2438E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46546480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12</a:t>
            </a:fld>
            <a:endParaRPr lang="en-US"/>
          </a:p>
        </p:txBody>
      </p:sp>
      <p:sp>
        <p:nvSpPr>
          <p:cNvPr id="73" name="Text Placeholder 3">
            <a:extLst>
              <a:ext uri="{FF2B5EF4-FFF2-40B4-BE49-F238E27FC236}">
                <a16:creationId xmlns:a16="http://schemas.microsoft.com/office/drawing/2014/main" id="{78AF8965-4EEE-A800-0B15-38D8DA2438E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2" name="Picture 1" descr="Greyscale version of the visualization">
            <a:extLst>
              <a:ext uri="{FF2B5EF4-FFF2-40B4-BE49-F238E27FC236}">
                <a16:creationId xmlns:a16="http://schemas.microsoft.com/office/drawing/2014/main" id="{A3D85240-2BB9-E637-1328-6502FAD903DD}"/>
              </a:ext>
            </a:extLst>
          </p:cNvPr>
          <p:cNvPicPr>
            <a:picLocks noChangeAspect="1"/>
          </p:cNvPicPr>
          <p:nvPr/>
        </p:nvPicPr>
        <p:blipFill>
          <a:blip r:embed="rId3"/>
          <a:stretch>
            <a:fillRect/>
          </a:stretch>
        </p:blipFill>
        <p:spPr>
          <a:xfrm>
            <a:off x="1052819" y="1235686"/>
            <a:ext cx="12563294" cy="10436437"/>
          </a:xfrm>
          <a:prstGeom prst="rect">
            <a:avLst/>
          </a:prstGeom>
        </p:spPr>
      </p:pic>
      <p:sp>
        <p:nvSpPr>
          <p:cNvPr id="4" name="TextBox 3">
            <a:extLst>
              <a:ext uri="{FF2B5EF4-FFF2-40B4-BE49-F238E27FC236}">
                <a16:creationId xmlns:a16="http://schemas.microsoft.com/office/drawing/2014/main" id="{02CFACDC-D002-B603-2FD1-61B375151B16}"/>
              </a:ext>
            </a:extLst>
          </p:cNvPr>
          <p:cNvSpPr txBox="1"/>
          <p:nvPr/>
        </p:nvSpPr>
        <p:spPr>
          <a:xfrm>
            <a:off x="16027132" y="6182293"/>
            <a:ext cx="7622577"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Some people use greyscale filters to help with perceptual sensitivities.</a:t>
            </a:r>
            <a:endParaRPr lang="en-US" sz="4000" dirty="0">
              <a:solidFill>
                <a:srgbClr val="000000"/>
              </a:solidFill>
            </a:endParaRPr>
          </a:p>
        </p:txBody>
      </p:sp>
      <p:cxnSp>
        <p:nvCxnSpPr>
          <p:cNvPr id="5" name="Straight Arrow Connector 4">
            <a:extLst>
              <a:ext uri="{FF2B5EF4-FFF2-40B4-BE49-F238E27FC236}">
                <a16:creationId xmlns:a16="http://schemas.microsoft.com/office/drawing/2014/main" id="{2658695D-DEA2-0409-47E2-92FDE106E94D}"/>
              </a:ext>
            </a:extLst>
          </p:cNvPr>
          <p:cNvCxnSpPr>
            <a:cxnSpLocks/>
            <a:stCxn id="4" idx="1"/>
          </p:cNvCxnSpPr>
          <p:nvPr/>
        </p:nvCxnSpPr>
        <p:spPr>
          <a:xfrm flipH="1">
            <a:off x="13616113" y="7151789"/>
            <a:ext cx="2411019" cy="456892"/>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3511955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dirty="0"/>
              <a:t> –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3</a:t>
            </a:r>
            <a:r>
              <a:rPr lang="en-US" sz="4000" b="1" dirty="0">
                <a:solidFill>
                  <a:srgbClr val="000000"/>
                </a:solidFill>
              </a:rPr>
              <a:t> - Meaningful elements can be distinguished</a:t>
            </a:r>
          </a:p>
        </p:txBody>
      </p:sp>
      <p:sp>
        <p:nvSpPr>
          <p:cNvPr id="3" name="Oval 2">
            <a:extLst>
              <a:ext uri="{FF2B5EF4-FFF2-40B4-BE49-F238E27FC236}">
                <a16:creationId xmlns:a16="http://schemas.microsoft.com/office/drawing/2014/main" id="{2C7052F1-D8D9-A35A-2320-C597E6029D25}"/>
              </a:ext>
            </a:extLst>
          </p:cNvPr>
          <p:cNvSpPr/>
          <p:nvPr/>
        </p:nvSpPr>
        <p:spPr>
          <a:xfrm>
            <a:off x="4991958" y="42062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58B2FB7C-CA2E-5042-D121-C2AE8650C25D}"/>
              </a:ext>
            </a:extLst>
          </p:cNvPr>
          <p:cNvSpPr/>
          <p:nvPr/>
        </p:nvSpPr>
        <p:spPr>
          <a:xfrm>
            <a:off x="4627613" y="528833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D84B48DC-5224-2802-1E29-42744852F077}"/>
              </a:ext>
            </a:extLst>
          </p:cNvPr>
          <p:cNvSpPr/>
          <p:nvPr/>
        </p:nvSpPr>
        <p:spPr>
          <a:xfrm>
            <a:off x="7887558" y="52730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Text Placeholder 3">
            <a:extLst>
              <a:ext uri="{FF2B5EF4-FFF2-40B4-BE49-F238E27FC236}">
                <a16:creationId xmlns:a16="http://schemas.microsoft.com/office/drawing/2014/main" id="{FFCCCD21-CF9D-8B84-AAD1-F49022EABA0D}"/>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2443975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14</a:t>
            </a:fld>
            <a:endParaRPr lang="en-US"/>
          </a:p>
        </p:txBody>
      </p:sp>
      <p:pic>
        <p:nvPicPr>
          <p:cNvPr id="2" name="Picture 1" descr="Bar chart between Biden and Trump">
            <a:extLst>
              <a:ext uri="{FF2B5EF4-FFF2-40B4-BE49-F238E27FC236}">
                <a16:creationId xmlns:a16="http://schemas.microsoft.com/office/drawing/2014/main" id="{CBA6F8AE-7322-B649-3A7B-A32ED83FB991}"/>
              </a:ext>
            </a:extLst>
          </p:cNvPr>
          <p:cNvPicPr>
            <a:picLocks noChangeAspect="1"/>
          </p:cNvPicPr>
          <p:nvPr/>
        </p:nvPicPr>
        <p:blipFill>
          <a:blip r:embed="rId3"/>
          <a:stretch>
            <a:fillRect/>
          </a:stretch>
        </p:blipFill>
        <p:spPr>
          <a:xfrm>
            <a:off x="2445327" y="2256819"/>
            <a:ext cx="14969838" cy="2398308"/>
          </a:xfrm>
          <a:prstGeom prst="rect">
            <a:avLst/>
          </a:prstGeom>
        </p:spPr>
      </p:pic>
      <p:pic>
        <p:nvPicPr>
          <p:cNvPr id="4" name="Picture 3" descr="Bar chart between Biden and Trump with a divider">
            <a:extLst>
              <a:ext uri="{FF2B5EF4-FFF2-40B4-BE49-F238E27FC236}">
                <a16:creationId xmlns:a16="http://schemas.microsoft.com/office/drawing/2014/main" id="{2A66FF9C-9FBA-78E3-CFA1-00B5E1B7BE3E}"/>
              </a:ext>
            </a:extLst>
          </p:cNvPr>
          <p:cNvPicPr>
            <a:picLocks noChangeAspect="1"/>
          </p:cNvPicPr>
          <p:nvPr/>
        </p:nvPicPr>
        <p:blipFill>
          <a:blip r:embed="rId3"/>
          <a:stretch>
            <a:fillRect/>
          </a:stretch>
        </p:blipFill>
        <p:spPr>
          <a:xfrm>
            <a:off x="2445327" y="9060873"/>
            <a:ext cx="14969838" cy="2398308"/>
          </a:xfrm>
          <a:prstGeom prst="rect">
            <a:avLst/>
          </a:prstGeom>
        </p:spPr>
      </p:pic>
      <p:cxnSp>
        <p:nvCxnSpPr>
          <p:cNvPr id="7" name="Straight Connector 6">
            <a:extLst>
              <a:ext uri="{FF2B5EF4-FFF2-40B4-BE49-F238E27FC236}">
                <a16:creationId xmlns:a16="http://schemas.microsoft.com/office/drawing/2014/main" id="{EC831D88-F0A7-97A9-1EE9-61747AA2435D}"/>
              </a:ext>
            </a:extLst>
          </p:cNvPr>
          <p:cNvCxnSpPr/>
          <p:nvPr/>
        </p:nvCxnSpPr>
        <p:spPr>
          <a:xfrm>
            <a:off x="10661071" y="10079181"/>
            <a:ext cx="0" cy="810491"/>
          </a:xfrm>
          <a:prstGeom prst="line">
            <a:avLst/>
          </a:prstGeom>
          <a:noFill/>
          <a:ln w="381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11" name="Text Placeholder 10">
            <a:extLst>
              <a:ext uri="{FF2B5EF4-FFF2-40B4-BE49-F238E27FC236}">
                <a16:creationId xmlns:a16="http://schemas.microsoft.com/office/drawing/2014/main" id="{1BAB46BE-E275-CFA0-D259-92B60F3A1098}"/>
              </a:ext>
            </a:extLst>
          </p:cNvPr>
          <p:cNvSpPr>
            <a:spLocks noGrp="1"/>
          </p:cNvSpPr>
          <p:nvPr>
            <p:ph type="body" sz="quarter" idx="22"/>
          </p:nvPr>
        </p:nvSpPr>
        <p:spPr/>
        <p:txBody>
          <a:bodyPr>
            <a:normAutofit lnSpcReduction="10000"/>
          </a:bodyPr>
          <a:lstStyle/>
          <a:p>
            <a:endParaRPr lang="en-US"/>
          </a:p>
        </p:txBody>
      </p:sp>
      <p:sp>
        <p:nvSpPr>
          <p:cNvPr id="12" name="TextBox 11">
            <a:extLst>
              <a:ext uri="{FF2B5EF4-FFF2-40B4-BE49-F238E27FC236}">
                <a16:creationId xmlns:a16="http://schemas.microsoft.com/office/drawing/2014/main" id="{5566D7E2-5727-3CAA-8B72-C1C23BC691E0}"/>
              </a:ext>
            </a:extLst>
          </p:cNvPr>
          <p:cNvSpPr txBox="1"/>
          <p:nvPr/>
        </p:nvSpPr>
        <p:spPr>
          <a:xfrm>
            <a:off x="16209820" y="5793015"/>
            <a:ext cx="7622577"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This tiny white separation significantly improves contrast for this critical area of the visualization.</a:t>
            </a:r>
            <a:endParaRPr lang="en-US" sz="4000" dirty="0">
              <a:solidFill>
                <a:srgbClr val="000000"/>
              </a:solidFill>
            </a:endParaRPr>
          </a:p>
        </p:txBody>
      </p:sp>
      <p:cxnSp>
        <p:nvCxnSpPr>
          <p:cNvPr id="13" name="Straight Arrow Connector 12">
            <a:extLst>
              <a:ext uri="{FF2B5EF4-FFF2-40B4-BE49-F238E27FC236}">
                <a16:creationId xmlns:a16="http://schemas.microsoft.com/office/drawing/2014/main" id="{38A5B899-25B6-0226-3C6D-107C529B8D2A}"/>
              </a:ext>
            </a:extLst>
          </p:cNvPr>
          <p:cNvCxnSpPr>
            <a:cxnSpLocks/>
            <a:stCxn id="12" idx="1"/>
          </p:cNvCxnSpPr>
          <p:nvPr/>
        </p:nvCxnSpPr>
        <p:spPr>
          <a:xfrm flipH="1">
            <a:off x="10910455" y="7070288"/>
            <a:ext cx="5299365" cy="3050457"/>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139068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15</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54</a:t>
            </a:r>
            <a:r>
              <a:rPr lang="en-US" sz="4000" b="1" dirty="0">
                <a:solidFill>
                  <a:srgbClr val="000000"/>
                </a:solidFill>
              </a:rPr>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79960169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1" name="Picture 10" descr="Mouse icon">
            <a:extLst>
              <a:ext uri="{FF2B5EF4-FFF2-40B4-BE49-F238E27FC236}">
                <a16:creationId xmlns:a16="http://schemas.microsoft.com/office/drawing/2014/main" id="{709F810A-5BDB-AFA4-9FE6-64C9A960009C}"/>
              </a:ext>
            </a:extLst>
          </p:cNvPr>
          <p:cNvPicPr>
            <a:picLocks noChangeAspect="1"/>
          </p:cNvPicPr>
          <p:nvPr/>
        </p:nvPicPr>
        <p:blipFill>
          <a:blip r:embed="rId7"/>
          <a:stretch>
            <a:fillRect/>
          </a:stretch>
        </p:blipFill>
        <p:spPr>
          <a:xfrm>
            <a:off x="10283798" y="5004615"/>
            <a:ext cx="4276171" cy="4276171"/>
          </a:xfrm>
          <a:prstGeom prst="rect">
            <a:avLst/>
          </a:prstGeom>
        </p:spPr>
      </p:pic>
      <p:pic>
        <p:nvPicPr>
          <p:cNvPr id="33" name="Picture 32" descr="Keyboard icon">
            <a:extLst>
              <a:ext uri="{FF2B5EF4-FFF2-40B4-BE49-F238E27FC236}">
                <a16:creationId xmlns:a16="http://schemas.microsoft.com/office/drawing/2014/main" id="{F8C6FC48-248A-EC46-81F1-A7D904D862DC}"/>
              </a:ext>
            </a:extLst>
          </p:cNvPr>
          <p:cNvPicPr>
            <a:picLocks noChangeAspect="1"/>
          </p:cNvPicPr>
          <p:nvPr/>
        </p:nvPicPr>
        <p:blipFill>
          <a:blip r:embed="rId8"/>
          <a:stretch>
            <a:fillRect/>
          </a:stretch>
        </p:blipFill>
        <p:spPr>
          <a:xfrm>
            <a:off x="15820979" y="3938745"/>
            <a:ext cx="5969000" cy="5969000"/>
          </a:xfrm>
          <a:prstGeom prst="rect">
            <a:avLst/>
          </a:prstGeom>
        </p:spPr>
      </p:pic>
      <p:sp>
        <p:nvSpPr>
          <p:cNvPr id="59" name="TextBox 58">
            <a:extLst>
              <a:ext uri="{FF2B5EF4-FFF2-40B4-BE49-F238E27FC236}">
                <a16:creationId xmlns:a16="http://schemas.microsoft.com/office/drawing/2014/main" id="{D83D41EA-2E95-2536-EA70-FBA0E9283573}"/>
              </a:ext>
            </a:extLst>
          </p:cNvPr>
          <p:cNvSpPr txBox="1"/>
          <p:nvPr/>
        </p:nvSpPr>
        <p:spPr>
          <a:xfrm>
            <a:off x="10952020" y="2922415"/>
            <a:ext cx="1122218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a mouse can do something (like produce a tooltip), then there must be parity at least with a keyboard.</a:t>
            </a:r>
            <a:endParaRPr lang="en-US" sz="4000" dirty="0">
              <a:solidFill>
                <a:srgbClr val="000000"/>
              </a:solidFill>
            </a:endParaRPr>
          </a:p>
        </p:txBody>
      </p:sp>
      <p:sp>
        <p:nvSpPr>
          <p:cNvPr id="60" name="TextBox 59">
            <a:extLst>
              <a:ext uri="{FF2B5EF4-FFF2-40B4-BE49-F238E27FC236}">
                <a16:creationId xmlns:a16="http://schemas.microsoft.com/office/drawing/2014/main" id="{16FE4E34-D8F2-926C-FDBC-6217EA98512A}"/>
              </a:ext>
            </a:extLst>
          </p:cNvPr>
          <p:cNvSpPr txBox="1"/>
          <p:nvPr/>
        </p:nvSpPr>
        <p:spPr>
          <a:xfrm>
            <a:off x="13487827" y="6478636"/>
            <a:ext cx="31376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8000" dirty="0">
              <a:solidFill>
                <a:srgbClr val="000000"/>
              </a:solidFill>
            </a:endParaRPr>
          </a:p>
        </p:txBody>
      </p:sp>
    </p:spTree>
    <p:extLst>
      <p:ext uri="{BB962C8B-B14F-4D97-AF65-F5344CB8AC3E}">
        <p14:creationId xmlns:p14="http://schemas.microsoft.com/office/powerpoint/2010/main" val="162811296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17</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58</a:t>
            </a:r>
            <a:r>
              <a:rPr lang="en-US" sz="4000" b="1" dirty="0">
                <a:solidFill>
                  <a:srgbClr val="000000"/>
                </a:solidFill>
              </a:rPr>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069900"/>
            <a:ext cx="7307870" cy="6094806"/>
            <a:chOff x="1165852" y="5069900"/>
            <a:chExt cx="7307870" cy="6094806"/>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3" name="Oval 72">
              <a:extLst>
                <a:ext uri="{FF2B5EF4-FFF2-40B4-BE49-F238E27FC236}">
                  <a16:creationId xmlns:a16="http://schemas.microsoft.com/office/drawing/2014/main" id="{383A1EDB-C53B-6606-CD4B-84C406977CD7}"/>
                </a:ext>
              </a:extLst>
            </p:cNvPr>
            <p:cNvSpPr/>
            <p:nvPr/>
          </p:nvSpPr>
          <p:spPr>
            <a:xfrm>
              <a:off x="2340751" y="50699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77496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grpSp>
      <p:sp>
        <p:nvSpPr>
          <p:cNvPr id="77" name="Text Placeholder 3">
            <a:extLst>
              <a:ext uri="{FF2B5EF4-FFF2-40B4-BE49-F238E27FC236}">
                <a16:creationId xmlns:a16="http://schemas.microsoft.com/office/drawing/2014/main" id="{83D8DC33-B319-064E-B139-FC29A399B1F1}"/>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9076994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18</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a:t>
            </a:r>
            <a:r>
              <a:rPr lang="en-US" sz="4000" b="1" dirty="0">
                <a:solidFill>
                  <a:srgbClr val="000000"/>
                </a:solidFill>
              </a:rPr>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9F683C92-9832-3FC9-8F37-90CB6F404FE4}"/>
              </a:ext>
            </a:extLst>
          </p:cNvPr>
          <p:cNvSpPr/>
          <p:nvPr/>
        </p:nvSpPr>
        <p:spPr>
          <a:xfrm>
            <a:off x="2040495" y="69607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Text Placeholder 3">
            <a:extLst>
              <a:ext uri="{FF2B5EF4-FFF2-40B4-BE49-F238E27FC236}">
                <a16:creationId xmlns:a16="http://schemas.microsoft.com/office/drawing/2014/main" id="{9FDA2241-175C-BF74-E491-8A1C81ECC48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79618216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78" name="Text Placeholder 3">
            <a:extLst>
              <a:ext uri="{FF2B5EF4-FFF2-40B4-BE49-F238E27FC236}">
                <a16:creationId xmlns:a16="http://schemas.microsoft.com/office/drawing/2014/main" id="{9FDA2241-175C-BF74-E491-8A1C81ECC48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3" name="Picture 2">
            <a:extLst>
              <a:ext uri="{FF2B5EF4-FFF2-40B4-BE49-F238E27FC236}">
                <a16:creationId xmlns:a16="http://schemas.microsoft.com/office/drawing/2014/main" id="{78663975-609A-8BCD-A414-E7EFA004AA4F}"/>
              </a:ext>
            </a:extLst>
          </p:cNvPr>
          <p:cNvPicPr>
            <a:picLocks noChangeAspect="1"/>
          </p:cNvPicPr>
          <p:nvPr/>
        </p:nvPicPr>
        <p:blipFill>
          <a:blip r:embed="rId2"/>
          <a:stretch>
            <a:fillRect/>
          </a:stretch>
        </p:blipFill>
        <p:spPr>
          <a:xfrm>
            <a:off x="6570553" y="5234976"/>
            <a:ext cx="4979555" cy="6971377"/>
          </a:xfrm>
          <a:prstGeom prst="rect">
            <a:avLst/>
          </a:prstGeom>
        </p:spPr>
      </p:pic>
      <p:cxnSp>
        <p:nvCxnSpPr>
          <p:cNvPr id="5" name="Straight Arrow Connector 4">
            <a:extLst>
              <a:ext uri="{FF2B5EF4-FFF2-40B4-BE49-F238E27FC236}">
                <a16:creationId xmlns:a16="http://schemas.microsoft.com/office/drawing/2014/main" id="{62602120-6E54-0E25-9264-E778AFE82A1F}"/>
              </a:ext>
            </a:extLst>
          </p:cNvPr>
          <p:cNvCxnSpPr>
            <a:cxnSpLocks/>
            <a:stCxn id="3" idx="3"/>
          </p:cNvCxnSpPr>
          <p:nvPr/>
        </p:nvCxnSpPr>
        <p:spPr>
          <a:xfrm>
            <a:off x="11550108" y="8720665"/>
            <a:ext cx="1182219" cy="482"/>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2" name="Picture 21">
            <a:extLst>
              <a:ext uri="{FF2B5EF4-FFF2-40B4-BE49-F238E27FC236}">
                <a16:creationId xmlns:a16="http://schemas.microsoft.com/office/drawing/2014/main" id="{D1F0CCD2-2227-F695-A82C-1D9EEDBCF7ED}"/>
              </a:ext>
            </a:extLst>
          </p:cNvPr>
          <p:cNvPicPr>
            <a:picLocks noChangeAspect="1"/>
          </p:cNvPicPr>
          <p:nvPr/>
        </p:nvPicPr>
        <p:blipFill>
          <a:blip r:embed="rId3"/>
          <a:stretch>
            <a:fillRect/>
          </a:stretch>
        </p:blipFill>
        <p:spPr>
          <a:xfrm>
            <a:off x="12726076" y="5234976"/>
            <a:ext cx="4979555" cy="7066794"/>
          </a:xfrm>
          <a:prstGeom prst="rect">
            <a:avLst/>
          </a:prstGeom>
        </p:spPr>
      </p:pic>
      <p:sp>
        <p:nvSpPr>
          <p:cNvPr id="23" name="TextBox 22">
            <a:extLst>
              <a:ext uri="{FF2B5EF4-FFF2-40B4-BE49-F238E27FC236}">
                <a16:creationId xmlns:a16="http://schemas.microsoft.com/office/drawing/2014/main" id="{D9AEBFE0-0FAC-E6D5-9903-6F7FDC06CC75}"/>
              </a:ext>
            </a:extLst>
          </p:cNvPr>
          <p:cNvSpPr txBox="1"/>
          <p:nvPr/>
        </p:nvSpPr>
        <p:spPr>
          <a:xfrm>
            <a:off x="6570553" y="1414230"/>
            <a:ext cx="11130971"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State and change of state must use sufficient contrast or not rely on color.</a:t>
            </a:r>
            <a:endParaRPr lang="en-US" sz="4000" dirty="0">
              <a:solidFill>
                <a:srgbClr val="000000"/>
              </a:solidFill>
            </a:endParaRPr>
          </a:p>
        </p:txBody>
      </p:sp>
      <p:sp>
        <p:nvSpPr>
          <p:cNvPr id="24" name="TextBox 23">
            <a:extLst>
              <a:ext uri="{FF2B5EF4-FFF2-40B4-BE49-F238E27FC236}">
                <a16:creationId xmlns:a16="http://schemas.microsoft.com/office/drawing/2014/main" id="{19165494-2CF1-635E-B06A-CE9961123366}"/>
              </a:ext>
            </a:extLst>
          </p:cNvPr>
          <p:cNvSpPr txBox="1"/>
          <p:nvPr/>
        </p:nvSpPr>
        <p:spPr>
          <a:xfrm>
            <a:off x="8084129" y="4180795"/>
            <a:ext cx="193270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Fail </a:t>
            </a:r>
            <a:endParaRPr lang="en-US" sz="4000" dirty="0">
              <a:solidFill>
                <a:srgbClr val="000000"/>
              </a:solidFill>
            </a:endParaRPr>
          </a:p>
        </p:txBody>
      </p:sp>
      <p:sp>
        <p:nvSpPr>
          <p:cNvPr id="25" name="TextBox 24">
            <a:extLst>
              <a:ext uri="{FF2B5EF4-FFF2-40B4-BE49-F238E27FC236}">
                <a16:creationId xmlns:a16="http://schemas.microsoft.com/office/drawing/2014/main" id="{524DF7CB-CFF8-0686-96BD-E5D45F4C5AC6}"/>
              </a:ext>
            </a:extLst>
          </p:cNvPr>
          <p:cNvSpPr txBox="1"/>
          <p:nvPr/>
        </p:nvSpPr>
        <p:spPr>
          <a:xfrm>
            <a:off x="14249499" y="4180795"/>
            <a:ext cx="193270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Pass </a:t>
            </a:r>
            <a:endParaRPr lang="en-US" sz="4000" dirty="0">
              <a:solidFill>
                <a:srgbClr val="000000"/>
              </a:solidFill>
            </a:endParaRPr>
          </a:p>
        </p:txBody>
      </p:sp>
    </p:spTree>
    <p:extLst>
      <p:ext uri="{BB962C8B-B14F-4D97-AF65-F5344CB8AC3E}">
        <p14:creationId xmlns:p14="http://schemas.microsoft.com/office/powerpoint/2010/main" val="5852390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Visualizations inform the public and guide decision-making, policy, and business.</a:t>
            </a:r>
          </a:p>
        </p:txBody>
      </p:sp>
      <p:pic>
        <p:nvPicPr>
          <p:cNvPr id="13" name="Picture 12"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E62AAF-F480-8961-8547-E73D8F810B08}"/>
              </a:ext>
            </a:extLst>
          </p:cNvPr>
          <p:cNvPicPr>
            <a:picLocks noChangeAspect="1"/>
          </p:cNvPicPr>
          <p:nvPr/>
        </p:nvPicPr>
        <p:blipFill>
          <a:blip r:embed="rId3"/>
          <a:stretch>
            <a:fillRect/>
          </a:stretch>
        </p:blipFill>
        <p:spPr>
          <a:xfrm>
            <a:off x="877316" y="2159669"/>
            <a:ext cx="7662480" cy="5837720"/>
          </a:xfrm>
          <a:prstGeom prst="rect">
            <a:avLst/>
          </a:prstGeom>
        </p:spPr>
      </p:pic>
      <p:pic>
        <p:nvPicPr>
          <p:cNvPr id="1026"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9EEB319E-7228-CB87-2EAC-E3FE3D06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D9D35BA1-8060-ECBC-3066-F54E29A9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4EF8BA-52C0-5FB3-6790-3F2EA773934F}"/>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7" name="TextBox 16">
            <a:extLst>
              <a:ext uri="{FF2B5EF4-FFF2-40B4-BE49-F238E27FC236}">
                <a16:creationId xmlns:a16="http://schemas.microsoft.com/office/drawing/2014/main" id="{D8CD9155-6013-A561-7588-B17AD7D833D8}"/>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7"/>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8" name="TextBox 17">
            <a:extLst>
              <a:ext uri="{FF2B5EF4-FFF2-40B4-BE49-F238E27FC236}">
                <a16:creationId xmlns:a16="http://schemas.microsoft.com/office/drawing/2014/main" id="{DE356952-665D-B013-1506-EB11352A030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8"/>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2</a:t>
            </a:fld>
            <a:endParaRPr lang="en-US" dirty="0"/>
          </a:p>
        </p:txBody>
      </p:sp>
    </p:spTree>
    <p:extLst>
      <p:ext uri="{BB962C8B-B14F-4D97-AF65-F5344CB8AC3E}">
        <p14:creationId xmlns:p14="http://schemas.microsoft.com/office/powerpoint/2010/main" val="211493547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20</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4</a:t>
            </a:r>
            <a:r>
              <a:rPr lang="en-US" sz="4000" b="1" dirty="0">
                <a:solidFill>
                  <a:srgbClr val="000000"/>
                </a:solidFill>
              </a:rPr>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13" name="Oval 12">
            <a:extLst>
              <a:ext uri="{FF2B5EF4-FFF2-40B4-BE49-F238E27FC236}">
                <a16:creationId xmlns:a16="http://schemas.microsoft.com/office/drawing/2014/main" id="{A6EE569F-B228-6E2C-0B66-F87025C775A3}"/>
              </a:ext>
            </a:extLst>
          </p:cNvPr>
          <p:cNvSpPr/>
          <p:nvPr/>
        </p:nvSpPr>
        <p:spPr>
          <a:xfrm>
            <a:off x="1272164" y="47794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685980" y="477949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9F683C92-9832-3FC9-8F37-90CB6F404FE4}"/>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 Placeholder 3">
            <a:extLst>
              <a:ext uri="{FF2B5EF4-FFF2-40B4-BE49-F238E27FC236}">
                <a16:creationId xmlns:a16="http://schemas.microsoft.com/office/drawing/2014/main" id="{6AAEED47-DA02-C7F9-291C-DB0FC16BA14B}"/>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41178767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21</a:t>
            </a:fld>
            <a:endParaRPr lang="en-US"/>
          </a:p>
        </p:txBody>
      </p:sp>
      <p:sp>
        <p:nvSpPr>
          <p:cNvPr id="21" name="Text Placeholder 3">
            <a:extLst>
              <a:ext uri="{FF2B5EF4-FFF2-40B4-BE49-F238E27FC236}">
                <a16:creationId xmlns:a16="http://schemas.microsoft.com/office/drawing/2014/main" id="{6AAEED47-DA02-C7F9-291C-DB0FC16BA14B}"/>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3" name="Picture 2">
            <a:extLst>
              <a:ext uri="{FF2B5EF4-FFF2-40B4-BE49-F238E27FC236}">
                <a16:creationId xmlns:a16="http://schemas.microsoft.com/office/drawing/2014/main" id="{5DC01DE1-3A1B-B50D-5BDB-FDEED1C3BE9D}"/>
              </a:ext>
            </a:extLst>
          </p:cNvPr>
          <p:cNvPicPr>
            <a:picLocks noChangeAspect="1"/>
          </p:cNvPicPr>
          <p:nvPr/>
        </p:nvPicPr>
        <p:blipFill>
          <a:blip r:embed="rId3"/>
          <a:stretch>
            <a:fillRect/>
          </a:stretch>
        </p:blipFill>
        <p:spPr>
          <a:xfrm>
            <a:off x="804811" y="475839"/>
            <a:ext cx="11196688" cy="3851343"/>
          </a:xfrm>
          <a:prstGeom prst="rect">
            <a:avLst/>
          </a:prstGeom>
        </p:spPr>
      </p:pic>
      <p:pic>
        <p:nvPicPr>
          <p:cNvPr id="4" name="Picture 3">
            <a:extLst>
              <a:ext uri="{FF2B5EF4-FFF2-40B4-BE49-F238E27FC236}">
                <a16:creationId xmlns:a16="http://schemas.microsoft.com/office/drawing/2014/main" id="{E33F6762-EBCB-B5DC-9F32-42B727BB0DA9}"/>
              </a:ext>
            </a:extLst>
          </p:cNvPr>
          <p:cNvPicPr>
            <a:picLocks noChangeAspect="1"/>
          </p:cNvPicPr>
          <p:nvPr/>
        </p:nvPicPr>
        <p:blipFill>
          <a:blip r:embed="rId4"/>
          <a:stretch>
            <a:fillRect/>
          </a:stretch>
        </p:blipFill>
        <p:spPr>
          <a:xfrm>
            <a:off x="18731477" y="5930899"/>
            <a:ext cx="4381500" cy="7150100"/>
          </a:xfrm>
          <a:prstGeom prst="rect">
            <a:avLst/>
          </a:prstGeom>
        </p:spPr>
      </p:pic>
      <p:sp>
        <p:nvSpPr>
          <p:cNvPr id="5" name="Oval 4">
            <a:extLst>
              <a:ext uri="{FF2B5EF4-FFF2-40B4-BE49-F238E27FC236}">
                <a16:creationId xmlns:a16="http://schemas.microsoft.com/office/drawing/2014/main" id="{A569018E-34EE-10C0-18EE-AE1C4AA53E17}"/>
              </a:ext>
            </a:extLst>
          </p:cNvPr>
          <p:cNvSpPr/>
          <p:nvPr/>
        </p:nvSpPr>
        <p:spPr>
          <a:xfrm>
            <a:off x="19873755" y="667252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Oval 6">
            <a:extLst>
              <a:ext uri="{FF2B5EF4-FFF2-40B4-BE49-F238E27FC236}">
                <a16:creationId xmlns:a16="http://schemas.microsoft.com/office/drawing/2014/main" id="{2B58C091-1DE3-BC26-8D5A-BD56B892DE35}"/>
              </a:ext>
            </a:extLst>
          </p:cNvPr>
          <p:cNvSpPr/>
          <p:nvPr/>
        </p:nvSpPr>
        <p:spPr>
          <a:xfrm>
            <a:off x="20287571" y="66725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0F3483D6-CA8A-55F0-36FF-C2E05364E1A8}"/>
              </a:ext>
            </a:extLst>
          </p:cNvPr>
          <p:cNvSpPr/>
          <p:nvPr/>
        </p:nvSpPr>
        <p:spPr>
          <a:xfrm>
            <a:off x="21231508" y="75802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a:extLst>
              <a:ext uri="{FF2B5EF4-FFF2-40B4-BE49-F238E27FC236}">
                <a16:creationId xmlns:a16="http://schemas.microsoft.com/office/drawing/2014/main" id="{5BC88B25-3F99-70AB-576A-4339618F5220}"/>
              </a:ext>
            </a:extLst>
          </p:cNvPr>
          <p:cNvSpPr/>
          <p:nvPr/>
        </p:nvSpPr>
        <p:spPr>
          <a:xfrm>
            <a:off x="21231507" y="71905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TextBox 11">
            <a:extLst>
              <a:ext uri="{FF2B5EF4-FFF2-40B4-BE49-F238E27FC236}">
                <a16:creationId xmlns:a16="http://schemas.microsoft.com/office/drawing/2014/main" id="{31FF0B95-8BA2-6C09-DF60-706948EF4EF4}"/>
              </a:ext>
            </a:extLst>
          </p:cNvPr>
          <p:cNvSpPr txBox="1"/>
          <p:nvPr/>
        </p:nvSpPr>
        <p:spPr>
          <a:xfrm>
            <a:off x="2745985" y="4665274"/>
            <a:ext cx="626797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Keyboard focus indicator shows up here</a:t>
            </a:r>
            <a:endParaRPr lang="en-US" sz="4000" dirty="0">
              <a:solidFill>
                <a:srgbClr val="000000"/>
              </a:solidFill>
            </a:endParaRPr>
          </a:p>
        </p:txBody>
      </p:sp>
      <p:cxnSp>
        <p:nvCxnSpPr>
          <p:cNvPr id="15" name="Straight Arrow Connector 14">
            <a:extLst>
              <a:ext uri="{FF2B5EF4-FFF2-40B4-BE49-F238E27FC236}">
                <a16:creationId xmlns:a16="http://schemas.microsoft.com/office/drawing/2014/main" id="{D10F3C63-930D-F4CF-555B-84E3C6C1E622}"/>
              </a:ext>
            </a:extLst>
          </p:cNvPr>
          <p:cNvCxnSpPr>
            <a:cxnSpLocks/>
            <a:stCxn id="12" idx="3"/>
          </p:cNvCxnSpPr>
          <p:nvPr/>
        </p:nvCxnSpPr>
        <p:spPr>
          <a:xfrm flipV="1">
            <a:off x="9013959" y="4114800"/>
            <a:ext cx="1958841" cy="1212194"/>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4E686C8E-A6A9-4DCD-A344-6E08ED8960B5}"/>
              </a:ext>
            </a:extLst>
          </p:cNvPr>
          <p:cNvSpPr txBox="1"/>
          <p:nvPr/>
        </p:nvSpPr>
        <p:spPr>
          <a:xfrm>
            <a:off x="9058013" y="7562916"/>
            <a:ext cx="6267974"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But not here (2 mystery stops plus the map zoom buttons)</a:t>
            </a:r>
            <a:endParaRPr lang="en-US" sz="4000" dirty="0">
              <a:solidFill>
                <a:srgbClr val="000000"/>
              </a:solidFill>
            </a:endParaRPr>
          </a:p>
        </p:txBody>
      </p:sp>
      <p:cxnSp>
        <p:nvCxnSpPr>
          <p:cNvPr id="25" name="Straight Arrow Connector 24">
            <a:extLst>
              <a:ext uri="{FF2B5EF4-FFF2-40B4-BE49-F238E27FC236}">
                <a16:creationId xmlns:a16="http://schemas.microsoft.com/office/drawing/2014/main" id="{94FEF67B-2A65-242C-95B0-D4C4B60B4B2F}"/>
              </a:ext>
            </a:extLst>
          </p:cNvPr>
          <p:cNvCxnSpPr>
            <a:cxnSpLocks/>
            <a:stCxn id="24" idx="3"/>
          </p:cNvCxnSpPr>
          <p:nvPr/>
        </p:nvCxnSpPr>
        <p:spPr>
          <a:xfrm flipV="1">
            <a:off x="15325987" y="7062271"/>
            <a:ext cx="3876413" cy="1470141"/>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9176306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22</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4</a:t>
            </a:r>
            <a:r>
              <a:rPr lang="en-US" sz="4000" b="1" dirty="0">
                <a:solidFill>
                  <a:srgbClr val="000000"/>
                </a:solidFill>
              </a:rPr>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Text Placeholder 3">
            <a:extLst>
              <a:ext uri="{FF2B5EF4-FFF2-40B4-BE49-F238E27FC236}">
                <a16:creationId xmlns:a16="http://schemas.microsoft.com/office/drawing/2014/main" id="{EAD55ECD-4900-A07B-7456-ADB6E12A3DA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335678044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21" name="Text Placeholder 3">
            <a:extLst>
              <a:ext uri="{FF2B5EF4-FFF2-40B4-BE49-F238E27FC236}">
                <a16:creationId xmlns:a16="http://schemas.microsoft.com/office/drawing/2014/main" id="{EAD55ECD-4900-A07B-7456-ADB6E12A3DA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5" name="Picture 4">
            <a:extLst>
              <a:ext uri="{FF2B5EF4-FFF2-40B4-BE49-F238E27FC236}">
                <a16:creationId xmlns:a16="http://schemas.microsoft.com/office/drawing/2014/main" id="{2962513B-7A27-22EB-6A62-1C40F73D537D}"/>
              </a:ext>
            </a:extLst>
          </p:cNvPr>
          <p:cNvPicPr>
            <a:picLocks noChangeAspect="1"/>
          </p:cNvPicPr>
          <p:nvPr/>
        </p:nvPicPr>
        <p:blipFill>
          <a:blip r:embed="rId3"/>
          <a:stretch>
            <a:fillRect/>
          </a:stretch>
        </p:blipFill>
        <p:spPr>
          <a:xfrm>
            <a:off x="949037" y="3197962"/>
            <a:ext cx="11642224" cy="9437384"/>
          </a:xfrm>
          <a:prstGeom prst="rect">
            <a:avLst/>
          </a:prstGeom>
        </p:spPr>
      </p:pic>
      <p:sp>
        <p:nvSpPr>
          <p:cNvPr id="7" name="TextBox 6">
            <a:extLst>
              <a:ext uri="{FF2B5EF4-FFF2-40B4-BE49-F238E27FC236}">
                <a16:creationId xmlns:a16="http://schemas.microsoft.com/office/drawing/2014/main" id="{8025AAC5-D581-B5C5-8FF0-16295AD6EFB1}"/>
              </a:ext>
            </a:extLst>
          </p:cNvPr>
          <p:cNvSpPr txBox="1"/>
          <p:nvPr/>
        </p:nvSpPr>
        <p:spPr>
          <a:xfrm>
            <a:off x="1860445" y="1698636"/>
            <a:ext cx="9819408"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Overly complicated functionality and use of materials </a:t>
            </a:r>
            <a:endParaRPr lang="en-US" sz="4000" dirty="0">
              <a:solidFill>
                <a:srgbClr val="000000"/>
              </a:solidFill>
            </a:endParaRPr>
          </a:p>
        </p:txBody>
      </p:sp>
    </p:spTree>
    <p:extLst>
      <p:ext uri="{BB962C8B-B14F-4D97-AF65-F5344CB8AC3E}">
        <p14:creationId xmlns:p14="http://schemas.microsoft.com/office/powerpoint/2010/main" val="180916220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21" name="Text Placeholder 3">
            <a:extLst>
              <a:ext uri="{FF2B5EF4-FFF2-40B4-BE49-F238E27FC236}">
                <a16:creationId xmlns:a16="http://schemas.microsoft.com/office/drawing/2014/main" id="{EAD55ECD-4900-A07B-7456-ADB6E12A3DA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3" name="Picture 2">
            <a:extLst>
              <a:ext uri="{FF2B5EF4-FFF2-40B4-BE49-F238E27FC236}">
                <a16:creationId xmlns:a16="http://schemas.microsoft.com/office/drawing/2014/main" id="{88E6F786-92BE-6F5A-145E-1925E5AC5D41}"/>
              </a:ext>
            </a:extLst>
          </p:cNvPr>
          <p:cNvPicPr>
            <a:picLocks noChangeAspect="1"/>
          </p:cNvPicPr>
          <p:nvPr/>
        </p:nvPicPr>
        <p:blipFill>
          <a:blip r:embed="rId3"/>
          <a:stretch>
            <a:fillRect/>
          </a:stretch>
        </p:blipFill>
        <p:spPr>
          <a:xfrm>
            <a:off x="13980849" y="4443017"/>
            <a:ext cx="5321300" cy="7148493"/>
          </a:xfrm>
          <a:prstGeom prst="rect">
            <a:avLst/>
          </a:prstGeom>
        </p:spPr>
      </p:pic>
      <p:sp>
        <p:nvSpPr>
          <p:cNvPr id="9" name="TextBox 8">
            <a:extLst>
              <a:ext uri="{FF2B5EF4-FFF2-40B4-BE49-F238E27FC236}">
                <a16:creationId xmlns:a16="http://schemas.microsoft.com/office/drawing/2014/main" id="{8AFF2F0C-C1B6-125F-563C-479DA8771229}"/>
              </a:ext>
            </a:extLst>
          </p:cNvPr>
          <p:cNvSpPr txBox="1"/>
          <p:nvPr/>
        </p:nvSpPr>
        <p:spPr>
          <a:xfrm>
            <a:off x="7091795" y="2129235"/>
            <a:ext cx="9819408"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 simple functionality should be the default design or at least available</a:t>
            </a:r>
            <a:endParaRPr lang="en-US" sz="4000" dirty="0">
              <a:solidFill>
                <a:srgbClr val="000000"/>
              </a:solidFill>
            </a:endParaRPr>
          </a:p>
        </p:txBody>
      </p:sp>
      <p:pic>
        <p:nvPicPr>
          <p:cNvPr id="2" name="Picture 1">
            <a:extLst>
              <a:ext uri="{FF2B5EF4-FFF2-40B4-BE49-F238E27FC236}">
                <a16:creationId xmlns:a16="http://schemas.microsoft.com/office/drawing/2014/main" id="{B1917E02-8613-9556-B126-035797F054B2}"/>
              </a:ext>
            </a:extLst>
          </p:cNvPr>
          <p:cNvPicPr>
            <a:picLocks noChangeAspect="1"/>
          </p:cNvPicPr>
          <p:nvPr/>
        </p:nvPicPr>
        <p:blipFill>
          <a:blip r:embed="rId4"/>
          <a:stretch>
            <a:fillRect/>
          </a:stretch>
        </p:blipFill>
        <p:spPr>
          <a:xfrm>
            <a:off x="6099936" y="3693652"/>
            <a:ext cx="2871157" cy="8428775"/>
          </a:xfrm>
          <a:prstGeom prst="rect">
            <a:avLst/>
          </a:prstGeom>
        </p:spPr>
      </p:pic>
      <p:cxnSp>
        <p:nvCxnSpPr>
          <p:cNvPr id="4" name="Straight Arrow Connector 3">
            <a:extLst>
              <a:ext uri="{FF2B5EF4-FFF2-40B4-BE49-F238E27FC236}">
                <a16:creationId xmlns:a16="http://schemas.microsoft.com/office/drawing/2014/main" id="{748CC3F8-8A8B-BEBA-C00C-032E7BF78AAC}"/>
              </a:ext>
            </a:extLst>
          </p:cNvPr>
          <p:cNvCxnSpPr>
            <a:cxnSpLocks/>
          </p:cNvCxnSpPr>
          <p:nvPr/>
        </p:nvCxnSpPr>
        <p:spPr>
          <a:xfrm>
            <a:off x="9460135" y="8017264"/>
            <a:ext cx="4031672" cy="0"/>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2219192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25</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solidFill>
                  <a:srgbClr val="000000"/>
                </a:solidFill>
              </a:rPr>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8018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4FA7E3BC-1003-A3AB-DDA9-3E28CF1D2691}"/>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4310E9D-B081-C41F-650C-56FDB618DB70}"/>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4B855B5B-E6A5-4F38-590A-64E60B7C1077}"/>
              </a:ext>
            </a:extLst>
          </p:cNvPr>
          <p:cNvSpPr/>
          <p:nvPr/>
        </p:nvSpPr>
        <p:spPr>
          <a:xfrm>
            <a:off x="249490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DFF3CCA1-ABD4-0F72-E95D-C90B57BB8490}"/>
              </a:ext>
            </a:extLst>
          </p:cNvPr>
          <p:cNvSpPr/>
          <p:nvPr/>
        </p:nvSpPr>
        <p:spPr>
          <a:xfrm>
            <a:off x="490017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351FB632-1156-EEA9-F026-58DA3E9F5D37}"/>
              </a:ext>
            </a:extLst>
          </p:cNvPr>
          <p:cNvSpPr/>
          <p:nvPr/>
        </p:nvSpPr>
        <p:spPr>
          <a:xfrm>
            <a:off x="7345203"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59489011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8AC28-3CAC-F9B0-BABC-655052817ECA}"/>
              </a:ext>
            </a:extLst>
          </p:cNvPr>
          <p:cNvPicPr>
            <a:picLocks noChangeAspect="1"/>
          </p:cNvPicPr>
          <p:nvPr/>
        </p:nvPicPr>
        <p:blipFill>
          <a:blip r:embed="rId2"/>
          <a:stretch>
            <a:fillRect/>
          </a:stretch>
        </p:blipFill>
        <p:spPr>
          <a:xfrm>
            <a:off x="9728199" y="5465618"/>
            <a:ext cx="4546600" cy="5029200"/>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12" name="TextBox 11">
            <a:extLst>
              <a:ext uri="{FF2B5EF4-FFF2-40B4-BE49-F238E27FC236}">
                <a16:creationId xmlns:a16="http://schemas.microsoft.com/office/drawing/2014/main" id="{D77C1C8E-1BB4-B694-B6F9-4DC7ECD9E655}"/>
              </a:ext>
            </a:extLst>
          </p:cNvPr>
          <p:cNvSpPr txBox="1"/>
          <p:nvPr/>
        </p:nvSpPr>
        <p:spPr>
          <a:xfrm>
            <a:off x="7845136" y="3448565"/>
            <a:ext cx="8312726"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Expecting users to hover on something tiny is an accessibility design failure </a:t>
            </a:r>
            <a:endParaRPr lang="en-US" sz="4000" dirty="0">
              <a:solidFill>
                <a:srgbClr val="000000"/>
              </a:solidFill>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3">
            <a:alphaModFix amt="31000"/>
          </a:blip>
          <a:stretch>
            <a:fillRect/>
          </a:stretch>
        </p:blipFill>
        <p:spPr>
          <a:xfrm rot="20442335">
            <a:off x="11823528" y="796234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3">
            <a:alphaModFix amt="31000"/>
          </a:blip>
          <a:stretch>
            <a:fillRect/>
          </a:stretch>
        </p:blipFill>
        <p:spPr>
          <a:xfrm rot="20442335">
            <a:off x="10117689" y="756426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3">
            <a:alphaModFix amt="31000"/>
          </a:blip>
          <a:stretch>
            <a:fillRect/>
          </a:stretch>
        </p:blipFill>
        <p:spPr>
          <a:xfrm rot="20442335">
            <a:off x="10871158" y="761737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3">
            <a:alphaModFix amt="31000"/>
          </a:blip>
          <a:stretch>
            <a:fillRect/>
          </a:stretch>
        </p:blipFill>
        <p:spPr>
          <a:xfrm rot="20442335">
            <a:off x="11665118" y="682176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3">
            <a:alphaModFix amt="31000"/>
          </a:blip>
          <a:stretch>
            <a:fillRect/>
          </a:stretch>
        </p:blipFill>
        <p:spPr>
          <a:xfrm rot="20442335">
            <a:off x="10613623" y="689685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3">
            <a:alphaModFix amt="31000"/>
          </a:blip>
          <a:stretch>
            <a:fillRect/>
          </a:stretch>
        </p:blipFill>
        <p:spPr>
          <a:xfrm rot="20442335">
            <a:off x="11473457" y="647711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3">
            <a:alphaModFix amt="31000"/>
          </a:blip>
          <a:stretch>
            <a:fillRect/>
          </a:stretch>
        </p:blipFill>
        <p:spPr>
          <a:xfrm rot="20442335">
            <a:off x="11172309" y="692026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3">
            <a:alphaModFix amt="31000"/>
          </a:blip>
          <a:stretch>
            <a:fillRect/>
          </a:stretch>
        </p:blipFill>
        <p:spPr>
          <a:xfrm rot="20442335">
            <a:off x="10805284" y="667104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3">
            <a:alphaModFix amt="31000"/>
          </a:blip>
          <a:stretch>
            <a:fillRect/>
          </a:stretch>
        </p:blipFill>
        <p:spPr>
          <a:xfrm rot="20442335">
            <a:off x="11238183" y="667104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3">
            <a:alphaModFix amt="31000"/>
          </a:blip>
          <a:stretch>
            <a:fillRect/>
          </a:stretch>
        </p:blipFill>
        <p:spPr>
          <a:xfrm rot="20442335">
            <a:off x="12287288" y="6524868"/>
            <a:ext cx="4276171" cy="4276171"/>
          </a:xfrm>
          <a:prstGeom prst="rect">
            <a:avLst/>
          </a:prstGeom>
        </p:spPr>
      </p:pic>
      <mc:AlternateContent xmlns:mc="http://schemas.openxmlformats.org/markup-compatibility/2006">
        <mc:Choice xmlns:p14="http://schemas.microsoft.com/office/powerpoint/2010/main" Requires="p14">
          <p:contentPart p14:bwMode="auto" r:id="rId4">
            <p14:nvContentPartPr>
              <p14:cNvPr id="35" name="Ink 34">
                <a:extLst>
                  <a:ext uri="{FF2B5EF4-FFF2-40B4-BE49-F238E27FC236}">
                    <a16:creationId xmlns:a16="http://schemas.microsoft.com/office/drawing/2014/main" id="{D0E79199-C113-BFA3-E228-58EEDA52D394}"/>
                  </a:ext>
                </a:extLst>
              </p14:cNvPr>
              <p14:cNvContentPartPr/>
              <p14:nvPr/>
            </p14:nvContentPartPr>
            <p14:xfrm>
              <a:off x="12861124" y="8787258"/>
              <a:ext cx="1149840" cy="1447200"/>
            </p14:xfrm>
          </p:contentPart>
        </mc:Choice>
        <mc:Fallback>
          <p:pic>
            <p:nvPicPr>
              <p:cNvPr id="35" name="Ink 34">
                <a:extLst>
                  <a:ext uri="{FF2B5EF4-FFF2-40B4-BE49-F238E27FC236}">
                    <a16:creationId xmlns:a16="http://schemas.microsoft.com/office/drawing/2014/main" id="{D0E79199-C113-BFA3-E228-58EEDA52D394}"/>
                  </a:ext>
                </a:extLst>
              </p:cNvPr>
              <p:cNvPicPr/>
              <p:nvPr/>
            </p:nvPicPr>
            <p:blipFill>
              <a:blip r:embed="rId5"/>
              <a:stretch>
                <a:fillRect/>
              </a:stretch>
            </p:blipFill>
            <p:spPr>
              <a:xfrm>
                <a:off x="12825124" y="8751618"/>
                <a:ext cx="1221480"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3">
            <a:alphaModFix/>
          </a:blip>
          <a:stretch>
            <a:fillRect/>
          </a:stretch>
        </p:blipFill>
        <p:spPr>
          <a:xfrm rot="20442335">
            <a:off x="11289946" y="7271392"/>
            <a:ext cx="4276171" cy="4276171"/>
          </a:xfrm>
          <a:prstGeom prst="rect">
            <a:avLst/>
          </a:prstGeom>
        </p:spPr>
      </p:pic>
      <mc:AlternateContent xmlns:mc="http://schemas.openxmlformats.org/markup-compatibility/2006">
        <mc:Choice xmlns:p14="http://schemas.microsoft.com/office/powerpoint/2010/main" Requires="p14">
          <p:contentPart p14:bwMode="auto" r:id="rId6">
            <p14:nvContentPartPr>
              <p14:cNvPr id="48" name="Ink 47">
                <a:extLst>
                  <a:ext uri="{FF2B5EF4-FFF2-40B4-BE49-F238E27FC236}">
                    <a16:creationId xmlns:a16="http://schemas.microsoft.com/office/drawing/2014/main" id="{265F9CF2-2853-40E6-59E8-51D794EDF9F3}"/>
                  </a:ext>
                </a:extLst>
              </p14:cNvPr>
              <p14:cNvContentPartPr/>
              <p14:nvPr/>
            </p14:nvContentPartPr>
            <p14:xfrm>
              <a:off x="13368993" y="9426273"/>
              <a:ext cx="162360" cy="73080"/>
            </p14:xfrm>
          </p:contentPart>
        </mc:Choice>
        <mc:Fallback>
          <p:pic>
            <p:nvPicPr>
              <p:cNvPr id="48" name="Ink 47">
                <a:extLst>
                  <a:ext uri="{FF2B5EF4-FFF2-40B4-BE49-F238E27FC236}">
                    <a16:creationId xmlns:a16="http://schemas.microsoft.com/office/drawing/2014/main" id="{265F9CF2-2853-40E6-59E8-51D794EDF9F3}"/>
                  </a:ext>
                </a:extLst>
              </p:cNvPr>
              <p:cNvPicPr/>
              <p:nvPr/>
            </p:nvPicPr>
            <p:blipFill>
              <a:blip r:embed="rId7"/>
              <a:stretch>
                <a:fillRect/>
              </a:stretch>
            </p:blipFill>
            <p:spPr>
              <a:xfrm>
                <a:off x="13332993" y="9390633"/>
                <a:ext cx="234000" cy="144720"/>
              </a:xfrm>
              <a:prstGeom prst="rect">
                <a:avLst/>
              </a:prstGeom>
            </p:spPr>
          </p:pic>
        </mc:Fallback>
      </mc:AlternateContent>
    </p:spTree>
    <p:extLst>
      <p:ext uri="{BB962C8B-B14F-4D97-AF65-F5344CB8AC3E}">
        <p14:creationId xmlns:p14="http://schemas.microsoft.com/office/powerpoint/2010/main" val="155757667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931401" y="3113385"/>
            <a:ext cx="12804598"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Continue this for: </a:t>
            </a: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Understandable,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Robust,</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Compromising,</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Assistive,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 Flexible</a:t>
            </a:r>
            <a:endParaRPr kumimoji="0" lang="en-US" sz="5400"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1" name="Text Placeholder 3">
            <a:extLst>
              <a:ext uri="{FF2B5EF4-FFF2-40B4-BE49-F238E27FC236}">
                <a16:creationId xmlns:a16="http://schemas.microsoft.com/office/drawing/2014/main" id="{9034526C-B757-E6C1-D7FE-00E0BC3DDF24}"/>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72754144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525425-A6BE-E01F-7699-4148AD650185}"/>
              </a:ext>
            </a:extLst>
          </p:cNvPr>
          <p:cNvPicPr>
            <a:picLocks noChangeAspect="1"/>
          </p:cNvPicPr>
          <p:nvPr/>
        </p:nvPicPr>
        <p:blipFill>
          <a:blip r:embed="rId3"/>
          <a:stretch>
            <a:fillRect/>
          </a:stretch>
        </p:blipFill>
        <p:spPr>
          <a:xfrm>
            <a:off x="10326115" y="11372426"/>
            <a:ext cx="2298700" cy="850900"/>
          </a:xfrm>
          <a:prstGeom prst="rect">
            <a:avLst/>
          </a:prstGeom>
        </p:spPr>
      </p:pic>
      <p:pic>
        <p:nvPicPr>
          <p:cNvPr id="8" name="Picture 7">
            <a:extLst>
              <a:ext uri="{FF2B5EF4-FFF2-40B4-BE49-F238E27FC236}">
                <a16:creationId xmlns:a16="http://schemas.microsoft.com/office/drawing/2014/main" id="{A98EDA6A-125D-45B7-E0F2-79FB9C818B07}"/>
              </a:ext>
            </a:extLst>
          </p:cNvPr>
          <p:cNvPicPr>
            <a:picLocks noChangeAspect="1"/>
          </p:cNvPicPr>
          <p:nvPr/>
        </p:nvPicPr>
        <p:blipFill>
          <a:blip r:embed="rId4"/>
          <a:stretch>
            <a:fillRect/>
          </a:stretch>
        </p:blipFill>
        <p:spPr>
          <a:xfrm>
            <a:off x="7771893" y="2502944"/>
            <a:ext cx="7407147" cy="5643192"/>
          </a:xfrm>
          <a:prstGeom prst="rect">
            <a:avLst/>
          </a:prstGeom>
        </p:spPr>
      </p:pic>
      <p:sp>
        <p:nvSpPr>
          <p:cNvPr id="13" name="TextBox 12">
            <a:extLst>
              <a:ext uri="{FF2B5EF4-FFF2-40B4-BE49-F238E27FC236}">
                <a16:creationId xmlns:a16="http://schemas.microsoft.com/office/drawing/2014/main" id="{BF138EC5-8735-D707-6808-7FE916C7885A}"/>
              </a:ext>
            </a:extLst>
          </p:cNvPr>
          <p:cNvSpPr txBox="1"/>
          <p:nvPr/>
        </p:nvSpPr>
        <p:spPr>
          <a:xfrm>
            <a:off x="318262" y="5214320"/>
            <a:ext cx="703351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Perceivable</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Low contrast</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 - Content is only visual</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50</a:t>
            </a:r>
            <a:r>
              <a:rPr lang="en-US" dirty="0"/>
              <a:t> - Color alone is used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3</a:t>
            </a:r>
            <a:r>
              <a:rPr lang="en-US" dirty="0"/>
              <a:t> - Meaningful elements can be distinguished</a:t>
            </a:r>
          </a:p>
          <a:p>
            <a:pPr algn="l"/>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Operable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Interaction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modality only has one input type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58</a:t>
            </a:r>
            <a:r>
              <a:rPr lang="en-US" dirty="0"/>
              <a:t> - No interaction cues or instructions</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Low contrast on interactive elements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Keyboard focus indicator missing</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Complex actions have no alternative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18</a:t>
            </a:r>
            <a:r>
              <a:rPr lang="en-US" dirty="0"/>
              <a:t> - Target pointer interaction is too small</a:t>
            </a:r>
          </a:p>
          <a:p>
            <a:pPr marL="0" marR="0" indent="0" algn="l"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Understandable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Interactive context is not clear</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Metrics or variables are undefined</a:t>
            </a:r>
          </a:p>
        </p:txBody>
      </p:sp>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5"/>
          <a:stretch>
            <a:fillRect/>
          </a:stretch>
        </p:blipFill>
        <p:spPr>
          <a:xfrm>
            <a:off x="7771892" y="771485"/>
            <a:ext cx="7407147" cy="1567234"/>
          </a:xfrm>
          <a:prstGeom prst="rect">
            <a:avLst/>
          </a:prstGeom>
        </p:spPr>
      </p:pic>
      <p:pic>
        <p:nvPicPr>
          <p:cNvPr id="16" name="Picture 15">
            <a:extLst>
              <a:ext uri="{FF2B5EF4-FFF2-40B4-BE49-F238E27FC236}">
                <a16:creationId xmlns:a16="http://schemas.microsoft.com/office/drawing/2014/main" id="{775CC546-D8C3-BD3C-9739-50312F63B067}"/>
              </a:ext>
            </a:extLst>
          </p:cNvPr>
          <p:cNvPicPr>
            <a:picLocks noChangeAspect="1"/>
          </p:cNvPicPr>
          <p:nvPr/>
        </p:nvPicPr>
        <p:blipFill>
          <a:blip r:embed="rId6"/>
          <a:stretch>
            <a:fillRect/>
          </a:stretch>
        </p:blipFill>
        <p:spPr>
          <a:xfrm>
            <a:off x="7771892" y="8146136"/>
            <a:ext cx="7407147" cy="3226290"/>
          </a:xfrm>
          <a:prstGeom prst="rect">
            <a:avLst/>
          </a:prstGeom>
        </p:spPr>
      </p:pic>
      <p:sp>
        <p:nvSpPr>
          <p:cNvPr id="18" name="TextBox 17">
            <a:extLst>
              <a:ext uri="{FF2B5EF4-FFF2-40B4-BE49-F238E27FC236}">
                <a16:creationId xmlns:a16="http://schemas.microsoft.com/office/drawing/2014/main" id="{0B8CB876-AD2E-5484-567C-2D1BB81939D6}"/>
              </a:ext>
            </a:extLst>
          </p:cNvPr>
          <p:cNvSpPr txBox="1"/>
          <p:nvPr/>
        </p:nvSpPr>
        <p:spPr>
          <a:xfrm>
            <a:off x="15782036" y="4475656"/>
            <a:ext cx="8601964"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Robust</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275</a:t>
            </a:r>
            <a:r>
              <a:rPr lang="en-US" dirty="0"/>
              <a:t> - Does not conform to standards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82</a:t>
            </a:r>
            <a:r>
              <a:rPr lang="en-US" dirty="0"/>
              <a:t> - Semantically invalid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a:t>
            </a:r>
            <a:r>
              <a:rPr lang="en-US" dirty="0"/>
              <a:t> - Fragile technology support</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Compromising</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Information can only be reached through single process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61</a:t>
            </a:r>
            <a:r>
              <a:rPr lang="en-US" dirty="0"/>
              <a:t> - Information cannot be navigated according to narrative or structure</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Assistive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101</a:t>
            </a:r>
            <a:r>
              <a:rPr lang="en-US" dirty="0"/>
              <a:t> - Navigation and interaction is tedious</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Flexible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a:t>
            </a:r>
            <a:r>
              <a:rPr lang="en-US" dirty="0"/>
              <a:t> - User style change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121</a:t>
            </a:r>
            <a:r>
              <a:rPr lang="en-US" dirty="0"/>
              <a:t> - User text adjustments are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a:t>
            </a:r>
            <a:r>
              <a:rPr lang="en-US" dirty="0"/>
              <a:t> - Scrolling experiences cannot be adjusted or opted out of</a:t>
            </a:r>
          </a:p>
          <a:p>
            <a:pPr algn="l"/>
            <a:r>
              <a:rPr lang="en-US" dirty="0"/>
              <a:t>Contrast and textures cannot be adjusted</a:t>
            </a:r>
          </a:p>
        </p:txBody>
      </p:sp>
      <p:sp>
        <p:nvSpPr>
          <p:cNvPr id="19" name="TextBox 18">
            <a:extLst>
              <a:ext uri="{FF2B5EF4-FFF2-40B4-BE49-F238E27FC236}">
                <a16:creationId xmlns:a16="http://schemas.microsoft.com/office/drawing/2014/main" id="{D3CC204E-E70A-7C01-E525-7BBA62D243E5}"/>
              </a:ext>
            </a:extLst>
          </p:cNvPr>
          <p:cNvSpPr txBox="1"/>
          <p:nvPr/>
        </p:nvSpPr>
        <p:spPr>
          <a:xfrm>
            <a:off x="318262" y="1047436"/>
            <a:ext cx="6850634" cy="3611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978</a:t>
            </a:r>
            <a:r>
              <a:rPr lang="en-US" sz="6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access failures found in ~60 minutes.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0" name="Slide Number Placeholder 5">
            <a:extLst>
              <a:ext uri="{FF2B5EF4-FFF2-40B4-BE49-F238E27FC236}">
                <a16:creationId xmlns:a16="http://schemas.microsoft.com/office/drawing/2014/main" id="{52C711A5-E34B-A9F3-D79A-8770218FA960}"/>
              </a:ext>
            </a:extLst>
          </p:cNvPr>
          <p:cNvSpPr txBox="1">
            <a:spLocks/>
          </p:cNvSpPr>
          <p:nvPr/>
        </p:nvSpPr>
        <p:spPr>
          <a:xfrm>
            <a:off x="23180040" y="13080999"/>
            <a:ext cx="368505" cy="374600"/>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a:lstStyle>
          <a:p>
            <a:fld id="{86CB4B4D-7CA3-9044-876B-883B54F8677D}" type="slidenum">
              <a:rPr lang="en-US" smtClean="0"/>
              <a:pPr/>
              <a:t>28</a:t>
            </a:fld>
            <a:endParaRPr lang="en-US" dirty="0"/>
          </a:p>
        </p:txBody>
      </p:sp>
      <p:sp>
        <p:nvSpPr>
          <p:cNvPr id="21" name="Text Placeholder 3">
            <a:extLst>
              <a:ext uri="{FF2B5EF4-FFF2-40B4-BE49-F238E27FC236}">
                <a16:creationId xmlns:a16="http://schemas.microsoft.com/office/drawing/2014/main" id="{8E8C92C5-B061-1A52-CAA5-E04298DAA1D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130015793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Doing this work is hard.</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29</a:t>
            </a:fld>
            <a:endParaRPr lang="en-US" sz="1800" dirty="0">
              <a:solidFill>
                <a:srgbClr val="5E5E5E"/>
              </a:solidFill>
            </a:endParaRPr>
          </a:p>
        </p:txBody>
      </p:sp>
    </p:spTree>
    <p:extLst>
      <p:ext uri="{BB962C8B-B14F-4D97-AF65-F5344CB8AC3E}">
        <p14:creationId xmlns:p14="http://schemas.microsoft.com/office/powerpoint/2010/main" val="37085714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26% of people living in the United States self-report living with a disability that affects their daily life.</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1846688" y="12822854"/>
            <a:ext cx="690622" cy="636979"/>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3</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6" name="TextBox 5">
            <a:extLst>
              <a:ext uri="{FF2B5EF4-FFF2-40B4-BE49-F238E27FC236}">
                <a16:creationId xmlns:a16="http://schemas.microsoft.com/office/drawing/2014/main" id="{52662BF2-8208-BC5D-4A7A-D9BB069DF7E2}"/>
              </a:ext>
            </a:extLst>
          </p:cNvPr>
          <p:cNvSpPr txBox="1"/>
          <p:nvPr/>
        </p:nvSpPr>
        <p:spPr>
          <a:xfrm>
            <a:off x="7416799" y="4222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8" name="TextBox 7">
            <a:extLst>
              <a:ext uri="{FF2B5EF4-FFF2-40B4-BE49-F238E27FC236}">
                <a16:creationId xmlns:a16="http://schemas.microsoft.com/office/drawing/2014/main" id="{A43FDE3C-059E-96B8-9152-771CF799E26B}"/>
              </a:ext>
            </a:extLst>
          </p:cNvPr>
          <p:cNvSpPr txBox="1"/>
          <p:nvPr/>
        </p:nvSpPr>
        <p:spPr>
          <a:xfrm>
            <a:off x="6857999" y="539390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0" name="TextBox 9">
            <a:extLst>
              <a:ext uri="{FF2B5EF4-FFF2-40B4-BE49-F238E27FC236}">
                <a16:creationId xmlns:a16="http://schemas.microsoft.com/office/drawing/2014/main" id="{3BA2C68F-033B-6A45-C5C3-A45B72DDD757}"/>
              </a:ext>
            </a:extLst>
          </p:cNvPr>
          <p:cNvSpPr txBox="1"/>
          <p:nvPr/>
        </p:nvSpPr>
        <p:spPr>
          <a:xfrm>
            <a:off x="3073399" y="66099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2" name="TextBox 11">
            <a:extLst>
              <a:ext uri="{FF2B5EF4-FFF2-40B4-BE49-F238E27FC236}">
                <a16:creationId xmlns:a16="http://schemas.microsoft.com/office/drawing/2014/main" id="{9A8060AE-B0E4-9022-DC60-80073A987EB7}"/>
              </a:ext>
            </a:extLst>
          </p:cNvPr>
          <p:cNvSpPr txBox="1"/>
          <p:nvPr/>
        </p:nvSpPr>
        <p:spPr>
          <a:xfrm>
            <a:off x="1320799" y="7778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4" name="TextBox 13">
            <a:extLst>
              <a:ext uri="{FF2B5EF4-FFF2-40B4-BE49-F238E27FC236}">
                <a16:creationId xmlns:a16="http://schemas.microsoft.com/office/drawing/2014/main" id="{70EB46FE-5602-998C-14B4-63881C58E60E}"/>
              </a:ext>
            </a:extLst>
          </p:cNvPr>
          <p:cNvSpPr txBox="1"/>
          <p:nvPr/>
        </p:nvSpPr>
        <p:spPr>
          <a:xfrm>
            <a:off x="5181446" y="89975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Tree>
    <p:extLst>
      <p:ext uri="{BB962C8B-B14F-4D97-AF65-F5344CB8AC3E}">
        <p14:creationId xmlns:p14="http://schemas.microsoft.com/office/powerpoint/2010/main" val="370052066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1</a:t>
            </a:r>
            <a:r>
              <a:rPr lang="en-US" sz="7200" dirty="0">
                <a:latin typeface="Helvetica Neue" panose="02000503000000020004" pitchFamily="2" charset="0"/>
                <a:ea typeface="Helvetica Neue" panose="02000503000000020004" pitchFamily="2" charset="0"/>
                <a:cs typeface="Helvetica Neue" panose="02000503000000020004" pitchFamily="2" charset="0"/>
              </a:rPr>
              <a:t>: we can’t build a more accessible world if we don’t know how to recognize accessibility barriers.</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30</a:t>
            </a:fld>
            <a:endParaRPr lang="en-US" sz="1800" dirty="0">
              <a:solidFill>
                <a:srgbClr val="5E5E5E"/>
              </a:solidFill>
            </a:endParaRPr>
          </a:p>
        </p:txBody>
      </p:sp>
    </p:spTree>
    <p:extLst>
      <p:ext uri="{BB962C8B-B14F-4D97-AF65-F5344CB8AC3E}">
        <p14:creationId xmlns:p14="http://schemas.microsoft.com/office/powerpoint/2010/main" val="353512649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2</a:t>
            </a:r>
            <a:r>
              <a:rPr lang="en-US" sz="7200" dirty="0">
                <a:latin typeface="Helvetica Neue" panose="02000503000000020004" pitchFamily="2" charset="0"/>
                <a:ea typeface="Helvetica Neue" panose="02000503000000020004" pitchFamily="2" charset="0"/>
                <a:cs typeface="Helvetica Neue" panose="02000503000000020004" pitchFamily="2" charset="0"/>
              </a:rPr>
              <a:t>: most practitioners don’t know how to recognize accessibility barriers because learning how is difficult and intimidating.</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31</a:t>
            </a:fld>
            <a:endParaRPr lang="en-US" sz="1800" dirty="0">
              <a:solidFill>
                <a:srgbClr val="5E5E5E"/>
              </a:solidFill>
            </a:endParaRPr>
          </a:p>
        </p:txBody>
      </p:sp>
    </p:spTree>
    <p:extLst>
      <p:ext uri="{BB962C8B-B14F-4D97-AF65-F5344CB8AC3E}">
        <p14:creationId xmlns:p14="http://schemas.microsoft.com/office/powerpoint/2010/main" val="11232986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My hypothesis</a:t>
            </a:r>
            <a:r>
              <a:rPr lang="en-US" sz="8000" dirty="0">
                <a:latin typeface="Helvetica Neue" panose="02000503000000020004" pitchFamily="2" charset="0"/>
                <a:ea typeface="Helvetica Neue" panose="02000503000000020004" pitchFamily="2" charset="0"/>
                <a:cs typeface="Helvetica Neue" panose="02000503000000020004" pitchFamily="2" charset="0"/>
              </a:rPr>
              <a:t>: if we can collect and synthesize existing knowledge for practitioners into a usable artifact, we can improve how they do this work.</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32</a:t>
            </a:fld>
            <a:endParaRPr lang="en-US" sz="1800" dirty="0">
              <a:solidFill>
                <a:srgbClr val="5E5E5E"/>
              </a:solidFill>
            </a:endParaRPr>
          </a:p>
        </p:txBody>
      </p:sp>
    </p:spTree>
    <p:extLst>
      <p:ext uri="{BB962C8B-B14F-4D97-AF65-F5344CB8AC3E}">
        <p14:creationId xmlns:p14="http://schemas.microsoft.com/office/powerpoint/2010/main" val="413126051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Slide Number Placeholder 5">
            <a:extLst>
              <a:ext uri="{FF2B5EF4-FFF2-40B4-BE49-F238E27FC236}">
                <a16:creationId xmlns:a16="http://schemas.microsoft.com/office/drawing/2014/main" id="{0071A0B5-50C7-C0AC-45CF-686F10A7828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33</a:t>
            </a:fld>
            <a:endParaRPr lang="en-US" sz="1800" dirty="0">
              <a:solidFill>
                <a:srgbClr val="5E5E5E"/>
              </a:solidFill>
            </a:endParaRPr>
          </a:p>
        </p:txBody>
      </p:sp>
    </p:spTree>
    <p:extLst>
      <p:ext uri="{BB962C8B-B14F-4D97-AF65-F5344CB8AC3E}">
        <p14:creationId xmlns:p14="http://schemas.microsoft.com/office/powerpoint/2010/main" val="1844508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5">
            <a:extLst>
              <a:ext uri="{FF2B5EF4-FFF2-40B4-BE49-F238E27FC236}">
                <a16:creationId xmlns:a16="http://schemas.microsoft.com/office/drawing/2014/main" id="{F1565899-6DEF-6629-7918-1BDA01D7806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34</a:t>
            </a:fld>
            <a:endParaRPr lang="en-US" sz="1800" dirty="0">
              <a:solidFill>
                <a:srgbClr val="5E5E5E"/>
              </a:solidFill>
            </a:endParaRPr>
          </a:p>
        </p:txBody>
      </p:sp>
    </p:spTree>
    <p:extLst>
      <p:ext uri="{BB962C8B-B14F-4D97-AF65-F5344CB8AC3E}">
        <p14:creationId xmlns:p14="http://schemas.microsoft.com/office/powerpoint/2010/main" val="3652097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5">
            <a:extLst>
              <a:ext uri="{FF2B5EF4-FFF2-40B4-BE49-F238E27FC236}">
                <a16:creationId xmlns:a16="http://schemas.microsoft.com/office/drawing/2014/main" id="{E92B4F48-29A7-9B2A-7643-059197D7542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35</a:t>
            </a:fld>
            <a:endParaRPr lang="en-US" sz="1800" dirty="0">
              <a:solidFill>
                <a:srgbClr val="5E5E5E"/>
              </a:solidFill>
            </a:endParaRPr>
          </a:p>
        </p:txBody>
      </p:sp>
    </p:spTree>
    <p:extLst>
      <p:ext uri="{BB962C8B-B14F-4D97-AF65-F5344CB8AC3E}">
        <p14:creationId xmlns:p14="http://schemas.microsoft.com/office/powerpoint/2010/main" val="1723332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3" name="Slide Number Placeholder 5">
            <a:extLst>
              <a:ext uri="{FF2B5EF4-FFF2-40B4-BE49-F238E27FC236}">
                <a16:creationId xmlns:a16="http://schemas.microsoft.com/office/drawing/2014/main" id="{E12DE426-561F-FA0B-1CC5-E4BCB574F2F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36</a:t>
            </a:fld>
            <a:endParaRPr lang="en-US" sz="1800" dirty="0">
              <a:solidFill>
                <a:srgbClr val="5E5E5E"/>
              </a:solidFill>
            </a:endParaRPr>
          </a:p>
        </p:txBody>
      </p:sp>
    </p:spTree>
    <p:extLst>
      <p:ext uri="{BB962C8B-B14F-4D97-AF65-F5344CB8AC3E}">
        <p14:creationId xmlns:p14="http://schemas.microsoft.com/office/powerpoint/2010/main" val="1996336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2" name="Google Shape;499;g10104eaf235_1_87">
            <a:extLst>
              <a:ext uri="{FF2B5EF4-FFF2-40B4-BE49-F238E27FC236}">
                <a16:creationId xmlns:a16="http://schemas.microsoft.com/office/drawing/2014/main" id="{986EDF36-66DB-FE97-BA62-B228E439F5A9}"/>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But how much of this is inaccessible?</a:t>
            </a:r>
          </a:p>
        </p:txBody>
      </p:sp>
      <p:cxnSp>
        <p:nvCxnSpPr>
          <p:cNvPr id="4" name="Straight Arrow Connector 3">
            <a:extLst>
              <a:ext uri="{FF2B5EF4-FFF2-40B4-BE49-F238E27FC236}">
                <a16:creationId xmlns:a16="http://schemas.microsoft.com/office/drawing/2014/main" id="{CC96F142-19CD-0408-3E0C-7D6580EDE778}"/>
              </a:ext>
            </a:extLst>
          </p:cNvPr>
          <p:cNvCxnSpPr/>
          <p:nvPr/>
        </p:nvCxnSpPr>
        <p:spPr>
          <a:xfrm flipH="1" flipV="1">
            <a:off x="10702636" y="4364182"/>
            <a:ext cx="1641764" cy="1812961"/>
          </a:xfrm>
          <a:prstGeom prst="straightConnector1">
            <a:avLst/>
          </a:prstGeom>
          <a:noFill/>
          <a:ln w="101600" cap="flat">
            <a:solidFill>
              <a:srgbClr val="000000"/>
            </a:solidFill>
            <a:prstDash val="solid"/>
            <a:miter lim="400000"/>
            <a:headEnd type="triangle" w="lg" len="lg"/>
            <a:tailEnd type="none"/>
          </a:ln>
          <a:effectLst/>
          <a:sp3d/>
        </p:spPr>
        <p:style>
          <a:lnRef idx="0">
            <a:scrgbClr r="0" g="0" b="0"/>
          </a:lnRef>
          <a:fillRef idx="0">
            <a:scrgbClr r="0" g="0" b="0"/>
          </a:fillRef>
          <a:effectRef idx="0">
            <a:scrgbClr r="0" g="0" b="0"/>
          </a:effectRef>
          <a:fontRef idx="none"/>
        </p:style>
      </p:cxnSp>
      <p:sp>
        <p:nvSpPr>
          <p:cNvPr id="3" name="Google Shape;505;g10104eaf235_1_87">
            <a:extLst>
              <a:ext uri="{FF2B5EF4-FFF2-40B4-BE49-F238E27FC236}">
                <a16:creationId xmlns:a16="http://schemas.microsoft.com/office/drawing/2014/main" id="{C8550770-988A-07D1-86AC-1B6BCF23F7C8}"/>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E59322D-7291-6F28-380C-38643A8C00D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37</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E4FD0C6B-C26E-176C-B47C-E262937C0FD6}"/>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a:t>Things</a:t>
            </a:r>
            <a:endParaRPr lang="en-US" sz="5500" dirty="0"/>
          </a:p>
        </p:txBody>
      </p:sp>
    </p:spTree>
    <p:extLst>
      <p:ext uri="{BB962C8B-B14F-4D97-AF65-F5344CB8AC3E}">
        <p14:creationId xmlns:p14="http://schemas.microsoft.com/office/powerpoint/2010/main" val="3575300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2331464" y="3243082"/>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97-99.9%</a:t>
            </a:r>
          </a:p>
        </p:txBody>
      </p:sp>
      <p:sp>
        <p:nvSpPr>
          <p:cNvPr id="23" name="Google Shape;505;g10104eaf235_1_87">
            <a:extLst>
              <a:ext uri="{FF2B5EF4-FFF2-40B4-BE49-F238E27FC236}">
                <a16:creationId xmlns:a16="http://schemas.microsoft.com/office/drawing/2014/main" id="{1A84021B-A97D-67CC-402F-7779111C53CA}"/>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25" name="Text Placeholder 3">
            <a:extLst>
              <a:ext uri="{FF2B5EF4-FFF2-40B4-BE49-F238E27FC236}">
                <a16:creationId xmlns:a16="http://schemas.microsoft.com/office/drawing/2014/main" id="{2AD55E6C-D6FD-30D8-CF8C-B43DFEBF4C5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World Wide Web Consortium. “The </a:t>
            </a:r>
            <a:r>
              <a:rPr lang="en-US" dirty="0" err="1">
                <a:latin typeface="Helvetica Neue UltraLight" panose="02000206000000020004" pitchFamily="2" charset="0"/>
                <a:ea typeface="Helvetica Neue UltraLight" panose="02000206000000020004" pitchFamily="2" charset="0"/>
              </a:rPr>
              <a:t>WebAIM</a:t>
            </a:r>
            <a:r>
              <a:rPr lang="en-US" dirty="0">
                <a:latin typeface="Helvetica Neue UltraLight" panose="02000206000000020004" pitchFamily="2" charset="0"/>
                <a:ea typeface="Helvetica Neue UltraLight" panose="02000206000000020004" pitchFamily="2" charset="0"/>
              </a:rPr>
              <a:t> Million.”</a:t>
            </a:r>
          </a:p>
        </p:txBody>
      </p:sp>
      <p:sp>
        <p:nvSpPr>
          <p:cNvPr id="28" name="Slide Number Placeholder 2">
            <a:extLst>
              <a:ext uri="{FF2B5EF4-FFF2-40B4-BE49-F238E27FC236}">
                <a16:creationId xmlns:a16="http://schemas.microsoft.com/office/drawing/2014/main" id="{EBCB889A-7A1D-FA7A-6413-F45E6EF8C32F}"/>
              </a:ext>
            </a:extLst>
          </p:cNvPr>
          <p:cNvSpPr txBox="1">
            <a:spLocks/>
          </p:cNvSpPr>
          <p:nvPr/>
        </p:nvSpPr>
        <p:spPr>
          <a:xfrm>
            <a:off x="11846688" y="12822854"/>
            <a:ext cx="690622"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none" lIns="50800" tIns="50800" rIns="50800" bIns="50800" anchor="b" anchorCtr="0">
            <a:no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lnSpc>
                <a:spcPct val="90000"/>
              </a:lnSpc>
              <a:spcAft>
                <a:spcPts val="600"/>
              </a:spcAft>
            </a:pPr>
            <a:fld id="{86CB4B4D-7CA3-9044-876B-883B54F8677D}" type="slidenum">
              <a:rPr lang="en-US" sz="1800" smtClean="0">
                <a:solidFill>
                  <a:srgbClr val="5E5E5E"/>
                </a:solidFill>
              </a:rPr>
              <a:pPr hangingPunct="1">
                <a:lnSpc>
                  <a:spcPct val="90000"/>
                </a:lnSpc>
                <a:spcAft>
                  <a:spcPts val="600"/>
                </a:spcAft>
              </a:pPr>
              <a:t>38</a:t>
            </a:fld>
            <a:endParaRPr lang="en-US" sz="1800" dirty="0">
              <a:solidFill>
                <a:srgbClr val="5E5E5E"/>
              </a:solidFill>
            </a:endParaRPr>
          </a:p>
        </p:txBody>
      </p:sp>
      <p:sp>
        <p:nvSpPr>
          <p:cNvPr id="31" name="Google Shape;499;g10104eaf235_1_87">
            <a:extLst>
              <a:ext uri="{FF2B5EF4-FFF2-40B4-BE49-F238E27FC236}">
                <a16:creationId xmlns:a16="http://schemas.microsoft.com/office/drawing/2014/main" id="{7CCCAEEF-6F61-0666-1093-9CC9C794ADEE}"/>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
        <p:nvSpPr>
          <p:cNvPr id="32" name="Google Shape;497;g10104eaf235_1_87">
            <a:extLst>
              <a:ext uri="{FF2B5EF4-FFF2-40B4-BE49-F238E27FC236}">
                <a16:creationId xmlns:a16="http://schemas.microsoft.com/office/drawing/2014/main" id="{3480F3B4-A66C-9837-A635-871D6B27D664}"/>
              </a:ext>
            </a:extLst>
          </p:cNvPr>
          <p:cNvSpPr/>
          <p:nvPr/>
        </p:nvSpPr>
        <p:spPr>
          <a:xfrm>
            <a:off x="8565493" y="4405747"/>
            <a:ext cx="8254125" cy="6382512"/>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rgbClr val="5E5E5E"/>
          </a:solidFill>
          <a:ln w="76200" cap="flat" cmpd="sng">
            <a:solidFill>
              <a:schemeClr val="dk2"/>
            </a:solidFill>
            <a:prstDash val="solid"/>
            <a:round/>
            <a:headEnd type="none" w="med" len="med"/>
            <a:tailEnd type="none" w="med" len="med"/>
          </a:ln>
        </p:spPr>
        <p:txBody>
          <a:bodyPr/>
          <a:lstStyle/>
          <a:p>
            <a:endParaRPr lang="en-US" dirty="0"/>
          </a:p>
        </p:txBody>
      </p:sp>
    </p:spTree>
    <p:extLst>
      <p:ext uri="{BB962C8B-B14F-4D97-AF65-F5344CB8AC3E}">
        <p14:creationId xmlns:p14="http://schemas.microsoft.com/office/powerpoint/2010/main" val="3612009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52400" cap="flat" cmpd="sng">
            <a:solidFill>
              <a:srgbClr val="000000"/>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52400" cap="flat" cmpd="sng">
            <a:solidFill>
              <a:srgbClr val="000000"/>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143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Dreaming of ideals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b="1"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39</a:t>
            </a:fld>
            <a:endParaRPr lang="en-US" sz="1800" dirty="0">
              <a:solidFill>
                <a:srgbClr val="5E5E5E"/>
              </a:solidFill>
            </a:endParaRPr>
          </a:p>
        </p:txBody>
      </p:sp>
      <p:sp>
        <p:nvSpPr>
          <p:cNvPr id="5" name="Google Shape;499;g10104eaf235_1_87">
            <a:extLst>
              <a:ext uri="{FF2B5EF4-FFF2-40B4-BE49-F238E27FC236}">
                <a16:creationId xmlns:a16="http://schemas.microsoft.com/office/drawing/2014/main" id="{1339EB9D-672A-694F-A8B5-FA12436E8227}"/>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156719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Across &gt;80,000 tests, most visualizations have about 320 accessibility errors each.</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a:t>
            </a:fld>
            <a:endParaRPr lang="en-US" sz="1800" dirty="0">
              <a:solidFill>
                <a:srgbClr val="5E5E5E"/>
              </a:solidFill>
            </a:endParaRPr>
          </a:p>
        </p:txBody>
      </p:sp>
    </p:spTree>
    <p:extLst>
      <p:ext uri="{BB962C8B-B14F-4D97-AF65-F5344CB8AC3E}">
        <p14:creationId xmlns:p14="http://schemas.microsoft.com/office/powerpoint/2010/main" val="266580330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52400" cap="flat" cmpd="sng">
            <a:solidFill>
              <a:srgbClr val="000000"/>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The knowledgeable “specialist” intervenes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40</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A01443A5-E4EC-E31F-D0BB-7BCB6D46075F}"/>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987280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latin typeface="Helvetica Neue" panose="02000503000000020004" pitchFamily="2" charset="0"/>
                <a:ea typeface="Helvetica Neue" panose="02000503000000020004" pitchFamily="2" charset="0"/>
                <a:cs typeface="Helvetica Neue" panose="02000503000000020004" pitchFamily="2" charset="0"/>
              </a:rPr>
              <a:t>Creators</a:t>
            </a:r>
            <a:endParaRPr sz="55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change our systems, laws, and environments</a:t>
            </a:r>
          </a:p>
        </p:txBody>
      </p:sp>
      <p:sp>
        <p:nvSpPr>
          <p:cNvPr id="2" name="Google Shape;505;g10104eaf235_1_87">
            <a:extLst>
              <a:ext uri="{FF2B5EF4-FFF2-40B4-BE49-F238E27FC236}">
                <a16:creationId xmlns:a16="http://schemas.microsoft.com/office/drawing/2014/main" id="{71779EC4-E9DC-24F6-AB80-6E8927D76779}"/>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4248A169-0353-3414-BF92-A9ABF57733B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41</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76EECA98-D40A-DB0A-F72D-4A9547E1A298}"/>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273824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Tools</a:t>
            </a:r>
            <a:endParaRPr sz="5500" b="1"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give creators better tools</a:t>
            </a:r>
          </a:p>
        </p:txBody>
      </p:sp>
      <p:sp>
        <p:nvSpPr>
          <p:cNvPr id="2" name="Google Shape;505;g10104eaf235_1_87">
            <a:extLst>
              <a:ext uri="{FF2B5EF4-FFF2-40B4-BE49-F238E27FC236}">
                <a16:creationId xmlns:a16="http://schemas.microsoft.com/office/drawing/2014/main" id="{216EB48B-A2E0-DC62-A34E-E140F4F0C93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CD90DF96-FAEB-F9F5-8B9E-E642F78D76D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42</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A2FE2EFC-3875-6382-83F3-439DD38BBDA1}"/>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630700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Knowledge</a:t>
            </a:r>
            <a:endParaRPr sz="5500" b="1"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Created Things (now)</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49331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575549" y="2533298"/>
            <a:ext cx="12247815" cy="392018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77500" lnSpcReduction="2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Chartability seeks to add knowledge as a tool to motivate practitioner behavior. </a:t>
            </a:r>
          </a:p>
        </p:txBody>
      </p:sp>
      <p:sp>
        <p:nvSpPr>
          <p:cNvPr id="3" name="Slide Number Placeholder 5">
            <a:extLst>
              <a:ext uri="{FF2B5EF4-FFF2-40B4-BE49-F238E27FC236}">
                <a16:creationId xmlns:a16="http://schemas.microsoft.com/office/drawing/2014/main" id="{A12FC13D-BCDB-C2CF-5784-5253995AAB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43</a:t>
            </a:fld>
            <a:endParaRPr lang="en-US" sz="1800" dirty="0">
              <a:solidFill>
                <a:srgbClr val="5E5E5E"/>
              </a:solidFill>
            </a:endParaRPr>
          </a:p>
        </p:txBody>
      </p:sp>
    </p:spTree>
    <p:extLst>
      <p:ext uri="{BB962C8B-B14F-4D97-AF65-F5344CB8AC3E}">
        <p14:creationId xmlns:p14="http://schemas.microsoft.com/office/powerpoint/2010/main" val="3214544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What is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44</a:t>
            </a:fld>
            <a:endParaRPr lang="en-US" sz="1800" dirty="0">
              <a:solidFill>
                <a:srgbClr val="5E5E5E"/>
              </a:solidFill>
            </a:endParaRPr>
          </a:p>
        </p:txBody>
      </p:sp>
    </p:spTree>
    <p:extLst>
      <p:ext uri="{BB962C8B-B14F-4D97-AF65-F5344CB8AC3E}">
        <p14:creationId xmlns:p14="http://schemas.microsoft.com/office/powerpoint/2010/main" val="259246217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A workbook!</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45</a:t>
            </a:fld>
            <a:endParaRPr lang="en-US" sz="1800" dirty="0">
              <a:solidFill>
                <a:srgbClr val="5E5E5E"/>
              </a:solidFill>
            </a:endParaRPr>
          </a:p>
        </p:txBody>
      </p:sp>
    </p:spTree>
    <p:extLst>
      <p:ext uri="{BB962C8B-B14F-4D97-AF65-F5344CB8AC3E}">
        <p14:creationId xmlns:p14="http://schemas.microsoft.com/office/powerpoint/2010/main" val="70007360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46</a:t>
            </a:fld>
            <a:endParaRPr lang="en-US" sz="1800" dirty="0">
              <a:solidFill>
                <a:srgbClr val="5E5E5E"/>
              </a:solidFill>
            </a:endParaRPr>
          </a:p>
        </p:txBody>
      </p:sp>
      <p:pic>
        <p:nvPicPr>
          <p:cNvPr id="6" name="Picture 5" descr="Perceivable&#10;User must be able to easily identify content using their senses: sight, sound, and touch.&#10;&#10;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112D0B2F-8E73-5920-3DB0-F7F2DBE1CF94}"/>
              </a:ext>
            </a:extLst>
          </p:cNvPr>
          <p:cNvPicPr>
            <a:picLocks noChangeAspect="1"/>
          </p:cNvPicPr>
          <p:nvPr/>
        </p:nvPicPr>
        <p:blipFill>
          <a:blip r:embed="rId2"/>
          <a:stretch>
            <a:fillRect/>
          </a:stretch>
        </p:blipFill>
        <p:spPr>
          <a:xfrm>
            <a:off x="1219199" y="2839768"/>
            <a:ext cx="12172449" cy="9005869"/>
          </a:xfrm>
          <a:prstGeom prst="rect">
            <a:avLst/>
          </a:prstGeom>
        </p:spPr>
      </p:pic>
    </p:spTree>
    <p:extLst>
      <p:ext uri="{BB962C8B-B14F-4D97-AF65-F5344CB8AC3E}">
        <p14:creationId xmlns:p14="http://schemas.microsoft.com/office/powerpoint/2010/main" val="281551391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47</a:t>
            </a:fld>
            <a:endParaRPr lang="en-US" sz="1800" dirty="0">
              <a:solidFill>
                <a:srgbClr val="5E5E5E"/>
              </a:solidFill>
            </a:endParaRPr>
          </a:p>
        </p:txBody>
      </p:sp>
      <p:pic>
        <p:nvPicPr>
          <p:cNvPr id="6" name="Picture 5" descr="Perceivable&#10;User must be able to easily identify content using their senses: sight, sound, and touch.&#10;&#10;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112D0B2F-8E73-5920-3DB0-F7F2DBE1CF94}"/>
              </a:ext>
            </a:extLst>
          </p:cNvPr>
          <p:cNvPicPr>
            <a:picLocks noChangeAspect="1"/>
          </p:cNvPicPr>
          <p:nvPr/>
        </p:nvPicPr>
        <p:blipFill>
          <a:blip r:embed="rId2"/>
          <a:stretch>
            <a:fillRect/>
          </a:stretch>
        </p:blipFill>
        <p:spPr>
          <a:xfrm>
            <a:off x="1219199" y="2839768"/>
            <a:ext cx="12172449" cy="9005869"/>
          </a:xfrm>
          <a:prstGeom prst="rect">
            <a:avLst/>
          </a:prstGeom>
        </p:spPr>
      </p:pic>
      <p:sp>
        <p:nvSpPr>
          <p:cNvPr id="7" name="TextBox 6">
            <a:extLst>
              <a:ext uri="{FF2B5EF4-FFF2-40B4-BE49-F238E27FC236}">
                <a16:creationId xmlns:a16="http://schemas.microsoft.com/office/drawing/2014/main" id="{B391E760-0FD8-7875-7875-8CF57C0490DE}"/>
              </a:ext>
            </a:extLst>
          </p:cNvPr>
          <p:cNvSpPr txBox="1"/>
          <p:nvPr/>
        </p:nvSpPr>
        <p:spPr>
          <a:xfrm>
            <a:off x="15420109" y="5503139"/>
            <a:ext cx="81284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Heuristics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2884727" y="5857082"/>
            <a:ext cx="2353181" cy="522936"/>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2320742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48</a:t>
            </a:fld>
            <a:endParaRPr lang="en-US" sz="1800" dirty="0">
              <a:solidFill>
                <a:srgbClr val="5E5E5E"/>
              </a:solidFill>
            </a:endParaRPr>
          </a:p>
        </p:txBody>
      </p:sp>
      <p:pic>
        <p:nvPicPr>
          <p:cNvPr id="6" name="Picture 5" descr="Perceivable&#10;User must be able to easily identify content using their senses: sight, sound, and touch.&#10;&#10;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112D0B2F-8E73-5920-3DB0-F7F2DBE1CF94}"/>
              </a:ext>
            </a:extLst>
          </p:cNvPr>
          <p:cNvPicPr>
            <a:picLocks noChangeAspect="1"/>
          </p:cNvPicPr>
          <p:nvPr/>
        </p:nvPicPr>
        <p:blipFill>
          <a:blip r:embed="rId2"/>
          <a:stretch>
            <a:fillRect/>
          </a:stretch>
        </p:blipFill>
        <p:spPr>
          <a:xfrm>
            <a:off x="1219199" y="2839768"/>
            <a:ext cx="12172449" cy="9005869"/>
          </a:xfrm>
          <a:prstGeom prst="rect">
            <a:avLst/>
          </a:prstGeom>
        </p:spPr>
      </p:pic>
      <p:sp>
        <p:nvSpPr>
          <p:cNvPr id="7" name="TextBox 6">
            <a:extLst>
              <a:ext uri="{FF2B5EF4-FFF2-40B4-BE49-F238E27FC236}">
                <a16:creationId xmlns:a16="http://schemas.microsoft.com/office/drawing/2014/main" id="{B391E760-0FD8-7875-7875-8CF57C0490DE}"/>
              </a:ext>
            </a:extLst>
          </p:cNvPr>
          <p:cNvSpPr txBox="1"/>
          <p:nvPr/>
        </p:nvSpPr>
        <p:spPr>
          <a:xfrm>
            <a:off x="15420109" y="6666920"/>
            <a:ext cx="81284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Examples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2510655" y="7020863"/>
            <a:ext cx="2727253"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9788754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49</a:t>
            </a:fld>
            <a:endParaRPr lang="en-US" sz="1800" dirty="0">
              <a:solidFill>
                <a:srgbClr val="5E5E5E"/>
              </a:solidFill>
            </a:endParaRPr>
          </a:p>
        </p:txBody>
      </p:sp>
      <p:pic>
        <p:nvPicPr>
          <p:cNvPr id="6" name="Picture 5" descr="Perceivable&#10;User must be able to easily identify content using their senses: sight, sound, and touch.&#10;&#10;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112D0B2F-8E73-5920-3DB0-F7F2DBE1CF94}"/>
              </a:ext>
            </a:extLst>
          </p:cNvPr>
          <p:cNvPicPr>
            <a:picLocks noChangeAspect="1"/>
          </p:cNvPicPr>
          <p:nvPr/>
        </p:nvPicPr>
        <p:blipFill>
          <a:blip r:embed="rId2"/>
          <a:stretch>
            <a:fillRect/>
          </a:stretch>
        </p:blipFill>
        <p:spPr>
          <a:xfrm>
            <a:off x="1219199" y="2839768"/>
            <a:ext cx="12172449" cy="9005869"/>
          </a:xfrm>
          <a:prstGeom prst="rect">
            <a:avLst/>
          </a:prstGeom>
        </p:spPr>
      </p:pic>
      <p:sp>
        <p:nvSpPr>
          <p:cNvPr id="7" name="TextBox 6">
            <a:extLst>
              <a:ext uri="{FF2B5EF4-FFF2-40B4-BE49-F238E27FC236}">
                <a16:creationId xmlns:a16="http://schemas.microsoft.com/office/drawing/2014/main" id="{B391E760-0FD8-7875-7875-8CF57C0490DE}"/>
              </a:ext>
            </a:extLst>
          </p:cNvPr>
          <p:cNvSpPr txBox="1"/>
          <p:nvPr/>
        </p:nvSpPr>
        <p:spPr>
          <a:xfrm>
            <a:off x="15420109" y="7456629"/>
            <a:ext cx="812843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Techniques and automated and manual tools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0889673" y="7810572"/>
            <a:ext cx="4348235"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9026521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What does testing for accessibility look like?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a:t>
            </a:fld>
            <a:endParaRPr lang="en-US" sz="1800" dirty="0">
              <a:solidFill>
                <a:srgbClr val="5E5E5E"/>
              </a:solidFill>
            </a:endParaRPr>
          </a:p>
        </p:txBody>
      </p:sp>
    </p:spTree>
    <p:extLst>
      <p:ext uri="{BB962C8B-B14F-4D97-AF65-F5344CB8AC3E}">
        <p14:creationId xmlns:p14="http://schemas.microsoft.com/office/powerpoint/2010/main" val="4152358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50</a:t>
            </a:fld>
            <a:endParaRPr lang="en-US" sz="1800" dirty="0">
              <a:solidFill>
                <a:srgbClr val="5E5E5E"/>
              </a:solidFill>
            </a:endParaRPr>
          </a:p>
        </p:txBody>
      </p:sp>
      <p:pic>
        <p:nvPicPr>
          <p:cNvPr id="6" name="Picture 5" descr="Perceivable&#10;User must be able to easily identify content using their senses: sight, sound, and touch.&#10;&#10;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112D0B2F-8E73-5920-3DB0-F7F2DBE1CF94}"/>
              </a:ext>
            </a:extLst>
          </p:cNvPr>
          <p:cNvPicPr>
            <a:picLocks noChangeAspect="1"/>
          </p:cNvPicPr>
          <p:nvPr/>
        </p:nvPicPr>
        <p:blipFill>
          <a:blip r:embed="rId2"/>
          <a:stretch>
            <a:fillRect/>
          </a:stretch>
        </p:blipFill>
        <p:spPr>
          <a:xfrm>
            <a:off x="1219199" y="2839768"/>
            <a:ext cx="12172449" cy="9005869"/>
          </a:xfrm>
          <a:prstGeom prst="rect">
            <a:avLst/>
          </a:prstGeom>
        </p:spPr>
      </p:pic>
      <p:sp>
        <p:nvSpPr>
          <p:cNvPr id="7" name="TextBox 6">
            <a:extLst>
              <a:ext uri="{FF2B5EF4-FFF2-40B4-BE49-F238E27FC236}">
                <a16:creationId xmlns:a16="http://schemas.microsoft.com/office/drawing/2014/main" id="{B391E760-0FD8-7875-7875-8CF57C0490DE}"/>
              </a:ext>
            </a:extLst>
          </p:cNvPr>
          <p:cNvSpPr txBox="1"/>
          <p:nvPr/>
        </p:nvSpPr>
        <p:spPr>
          <a:xfrm>
            <a:off x="15420109" y="8142429"/>
            <a:ext cx="81284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More information</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1575473" y="8496372"/>
            <a:ext cx="3662435"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CFB373C0-A3C8-E3CF-EF5F-83CF42FB4AE6}"/>
              </a:ext>
            </a:extLst>
          </p:cNvPr>
          <p:cNvCxnSpPr>
            <a:cxnSpLocks/>
          </p:cNvCxnSpPr>
          <p:nvPr/>
        </p:nvCxnSpPr>
        <p:spPr>
          <a:xfrm flipH="1">
            <a:off x="12702526" y="8496372"/>
            <a:ext cx="2535382" cy="162437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154293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Why dream of knowledge and not an automated tool that solves everything?</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51</a:t>
            </a:fld>
            <a:endParaRPr lang="en-US" sz="1800" dirty="0">
              <a:solidFill>
                <a:srgbClr val="5E5E5E"/>
              </a:solidFill>
            </a:endParaRPr>
          </a:p>
        </p:txBody>
      </p:sp>
    </p:spTree>
    <p:extLst>
      <p:ext uri="{BB962C8B-B14F-4D97-AF65-F5344CB8AC3E}">
        <p14:creationId xmlns:p14="http://schemas.microsoft.com/office/powerpoint/2010/main" val="298609793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52</a:t>
            </a:fld>
            <a:endParaRPr lang="en-US" sz="1800" dirty="0">
              <a:solidFill>
                <a:srgbClr val="5E5E5E"/>
              </a:solidFill>
            </a:endParaRPr>
          </a:p>
        </p:txBody>
      </p:sp>
      <p:pic>
        <p:nvPicPr>
          <p:cNvPr id="6" name="Picture 5" descr="Perceivable&#10;User must be able to easily identify content using their senses: sight, sound, and touch.&#10;&#10;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112D0B2F-8E73-5920-3DB0-F7F2DBE1CF94}"/>
              </a:ext>
            </a:extLst>
          </p:cNvPr>
          <p:cNvPicPr>
            <a:picLocks noChangeAspect="1"/>
          </p:cNvPicPr>
          <p:nvPr/>
        </p:nvPicPr>
        <p:blipFill>
          <a:blip r:embed="rId2"/>
          <a:stretch>
            <a:fillRect/>
          </a:stretch>
        </p:blipFill>
        <p:spPr>
          <a:xfrm>
            <a:off x="1219199" y="2839768"/>
            <a:ext cx="12172449" cy="9005869"/>
          </a:xfrm>
          <a:prstGeom prst="rect">
            <a:avLst/>
          </a:prstGeom>
        </p:spPr>
      </p:pic>
      <p:sp>
        <p:nvSpPr>
          <p:cNvPr id="7" name="TextBox 6">
            <a:extLst>
              <a:ext uri="{FF2B5EF4-FFF2-40B4-BE49-F238E27FC236}">
                <a16:creationId xmlns:a16="http://schemas.microsoft.com/office/drawing/2014/main" id="{B391E760-0FD8-7875-7875-8CF57C0490DE}"/>
              </a:ext>
            </a:extLst>
          </p:cNvPr>
          <p:cNvSpPr txBox="1"/>
          <p:nvPr/>
        </p:nvSpPr>
        <p:spPr>
          <a:xfrm>
            <a:off x="15420109" y="7456629"/>
            <a:ext cx="812843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Techniques and automated and manual tools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0889673" y="7810572"/>
            <a:ext cx="4348235"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01025893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53</a:t>
            </a:fld>
            <a:endParaRPr lang="en-US" dirty="0"/>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8467645" y="3360617"/>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8467644" y="1629158"/>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8467644" y="9003809"/>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11021867" y="12230099"/>
            <a:ext cx="2298700" cy="850900"/>
          </a:xfrm>
          <a:prstGeom prst="rect">
            <a:avLst/>
          </a:prstGeom>
        </p:spPr>
      </p:pic>
    </p:spTree>
    <p:extLst>
      <p:ext uri="{BB962C8B-B14F-4D97-AF65-F5344CB8AC3E}">
        <p14:creationId xmlns:p14="http://schemas.microsoft.com/office/powerpoint/2010/main" val="156712199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How did we make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54</a:t>
            </a:fld>
            <a:endParaRPr lang="en-US" sz="1800" dirty="0">
              <a:solidFill>
                <a:srgbClr val="5E5E5E"/>
              </a:solidFill>
            </a:endParaRPr>
          </a:p>
        </p:txBody>
      </p:sp>
    </p:spTree>
    <p:extLst>
      <p:ext uri="{BB962C8B-B14F-4D97-AF65-F5344CB8AC3E}">
        <p14:creationId xmlns:p14="http://schemas.microsoft.com/office/powerpoint/2010/main" val="373238956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55</a:t>
            </a:fld>
            <a:endParaRPr lang="en-US" sz="1800" dirty="0">
              <a:solidFill>
                <a:srgbClr val="5E5E5E"/>
              </a:solidFill>
            </a:endParaRPr>
          </a:p>
        </p:txBody>
      </p:sp>
      <p:pic>
        <p:nvPicPr>
          <p:cNvPr id="7" name="Picture 6">
            <a:extLst>
              <a:ext uri="{FF2B5EF4-FFF2-40B4-BE49-F238E27FC236}">
                <a16:creationId xmlns:a16="http://schemas.microsoft.com/office/drawing/2014/main" id="{FD38B3F2-92E1-303D-5F38-2F173568FAF5}"/>
              </a:ext>
            </a:extLst>
          </p:cNvPr>
          <p:cNvPicPr>
            <a:picLocks noChangeAspect="1"/>
          </p:cNvPicPr>
          <p:nvPr/>
        </p:nvPicPr>
        <p:blipFill>
          <a:blip r:embed="rId2"/>
          <a:stretch>
            <a:fillRect/>
          </a:stretch>
        </p:blipFill>
        <p:spPr>
          <a:xfrm>
            <a:off x="6256382" y="4068769"/>
            <a:ext cx="3461631" cy="7708014"/>
          </a:xfrm>
          <a:prstGeom prst="rect">
            <a:avLst/>
          </a:prstGeom>
        </p:spPr>
      </p:pic>
      <p:pic>
        <p:nvPicPr>
          <p:cNvPr id="8" name="Picture 7">
            <a:extLst>
              <a:ext uri="{FF2B5EF4-FFF2-40B4-BE49-F238E27FC236}">
                <a16:creationId xmlns:a16="http://schemas.microsoft.com/office/drawing/2014/main" id="{824FF390-1F54-5307-B2AC-4D3619186526}"/>
              </a:ext>
            </a:extLst>
          </p:cNvPr>
          <p:cNvPicPr>
            <a:picLocks noChangeAspect="1"/>
          </p:cNvPicPr>
          <p:nvPr/>
        </p:nvPicPr>
        <p:blipFill>
          <a:blip r:embed="rId3"/>
          <a:stretch>
            <a:fillRect/>
          </a:stretch>
        </p:blipFill>
        <p:spPr>
          <a:xfrm>
            <a:off x="10274078" y="4068769"/>
            <a:ext cx="3461631" cy="7653383"/>
          </a:xfrm>
          <a:prstGeom prst="rect">
            <a:avLst/>
          </a:prstGeom>
        </p:spPr>
      </p:pic>
      <p:pic>
        <p:nvPicPr>
          <p:cNvPr id="9" name="Picture 8">
            <a:extLst>
              <a:ext uri="{FF2B5EF4-FFF2-40B4-BE49-F238E27FC236}">
                <a16:creationId xmlns:a16="http://schemas.microsoft.com/office/drawing/2014/main" id="{7D051810-9F98-E9DB-2280-09BB3E478113}"/>
              </a:ext>
            </a:extLst>
          </p:cNvPr>
          <p:cNvPicPr>
            <a:picLocks noChangeAspect="1"/>
          </p:cNvPicPr>
          <p:nvPr/>
        </p:nvPicPr>
        <p:blipFill>
          <a:blip r:embed="rId4"/>
          <a:stretch>
            <a:fillRect/>
          </a:stretch>
        </p:blipFill>
        <p:spPr>
          <a:xfrm>
            <a:off x="14291774" y="4068769"/>
            <a:ext cx="3446078" cy="6048218"/>
          </a:xfrm>
          <a:prstGeom prst="rect">
            <a:avLst/>
          </a:prstGeom>
        </p:spPr>
      </p:pic>
      <p:sp>
        <p:nvSpPr>
          <p:cNvPr id="10" name="Google Shape;141;g10104eaf235_1_123">
            <a:extLst>
              <a:ext uri="{FF2B5EF4-FFF2-40B4-BE49-F238E27FC236}">
                <a16:creationId xmlns:a16="http://schemas.microsoft.com/office/drawing/2014/main" id="{C85EC274-87AA-992B-1D65-BE39E2EA390E}"/>
              </a:ext>
            </a:extLst>
          </p:cNvPr>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Web Content Accessibility Guidelines</a:t>
            </a:r>
            <a:endParaRPr dirty="0"/>
          </a:p>
        </p:txBody>
      </p:sp>
    </p:spTree>
    <p:extLst>
      <p:ext uri="{BB962C8B-B14F-4D97-AF65-F5344CB8AC3E}">
        <p14:creationId xmlns:p14="http://schemas.microsoft.com/office/powerpoint/2010/main" val="273026096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Input data: a </a:t>
            </a:r>
            <a:r>
              <a:rPr lang="en-US" i="1" dirty="0"/>
              <a:t>goldilocks</a:t>
            </a:r>
            <a:r>
              <a:rPr lang="en-US" dirty="0"/>
              <a:t> problem</a:t>
            </a:r>
            <a:endParaRPr dirty="0"/>
          </a:p>
        </p:txBody>
      </p:sp>
      <p:sp>
        <p:nvSpPr>
          <p:cNvPr id="142" name="Google Shape;142;g10104eaf235_1_123"/>
          <p:cNvSpPr txBox="1">
            <a:spLocks noGrp="1"/>
          </p:cNvSpPr>
          <p:nvPr>
            <p:ph type="body" idx="1"/>
          </p:nvPr>
        </p:nvSpPr>
        <p:spPr>
          <a:xfrm>
            <a:off x="1206500" y="2372962"/>
            <a:ext cx="21971100" cy="1743546"/>
          </a:xfrm>
          <a:prstGeom prst="rect">
            <a:avLst/>
          </a:prstGeom>
          <a:noFill/>
          <a:ln>
            <a:noFill/>
          </a:ln>
        </p:spPr>
        <p:txBody>
          <a:bodyPr spcFirstLastPara="1" wrap="square" lIns="45700" tIns="45700" rIns="45700" bIns="45700" anchor="t" anchorCtr="0">
            <a:normAutofit/>
          </a:bodyPr>
          <a:lstStyle/>
          <a:p>
            <a:pPr marL="0" lvl="0" indent="0"/>
            <a:r>
              <a:rPr lang="en-US" dirty="0"/>
              <a:t>We lacked input data that was </a:t>
            </a:r>
            <a:r>
              <a:rPr lang="en-US" i="1" dirty="0"/>
              <a:t>just right</a:t>
            </a:r>
            <a:r>
              <a:rPr lang="en-US" dirty="0"/>
              <a:t>.</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56</a:t>
            </a:fld>
            <a:endParaRPr/>
          </a:p>
        </p:txBody>
      </p:sp>
      <p:sp>
        <p:nvSpPr>
          <p:cNvPr id="41" name="Oval 40">
            <a:extLst>
              <a:ext uri="{FF2B5EF4-FFF2-40B4-BE49-F238E27FC236}">
                <a16:creationId xmlns:a16="http://schemas.microsoft.com/office/drawing/2014/main" id="{A63B2DD2-BBB7-AFEB-7A47-6CED6684AEB8}"/>
              </a:ext>
            </a:extLst>
          </p:cNvPr>
          <p:cNvSpPr/>
          <p:nvPr/>
        </p:nvSpPr>
        <p:spPr>
          <a:xfrm>
            <a:off x="1604319" y="7353141"/>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Web Standards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9197143"/>
            <a:ext cx="4447309" cy="1456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Too broad for visualization.</a:t>
            </a:r>
          </a:p>
        </p:txBody>
      </p:sp>
      <p:sp>
        <p:nvSpPr>
          <p:cNvPr id="42" name="Oval 41">
            <a:extLst>
              <a:ext uri="{FF2B5EF4-FFF2-40B4-BE49-F238E27FC236}">
                <a16:creationId xmlns:a16="http://schemas.microsoft.com/office/drawing/2014/main" id="{87C12012-03EA-D361-7635-5E18B1FEBFAC}"/>
              </a:ext>
            </a:extLst>
          </p:cNvPr>
          <p:cNvSpPr/>
          <p:nvPr/>
        </p:nvSpPr>
        <p:spPr>
          <a:xfrm>
            <a:off x="10410396"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Academic Research</a:t>
            </a:r>
          </a:p>
        </p:txBody>
      </p:sp>
      <p:sp>
        <p:nvSpPr>
          <p:cNvPr id="45" name="TextBox 44">
            <a:extLst>
              <a:ext uri="{FF2B5EF4-FFF2-40B4-BE49-F238E27FC236}">
                <a16:creationId xmlns:a16="http://schemas.microsoft.com/office/drawing/2014/main" id="{468DA248-E53E-E769-339F-D92C0AD4FB07}"/>
              </a:ext>
            </a:extLst>
          </p:cNvPr>
          <p:cNvSpPr txBox="1"/>
          <p:nvPr/>
        </p:nvSpPr>
        <p:spPr>
          <a:xfrm>
            <a:off x="9968345" y="9197143"/>
            <a:ext cx="4447309" cy="1456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Heavily focused on vision.</a:t>
            </a:r>
          </a:p>
        </p:txBody>
      </p:sp>
      <p:sp>
        <p:nvSpPr>
          <p:cNvPr id="43" name="Oval 42">
            <a:extLst>
              <a:ext uri="{FF2B5EF4-FFF2-40B4-BE49-F238E27FC236}">
                <a16:creationId xmlns:a16="http://schemas.microsoft.com/office/drawing/2014/main" id="{4088017C-23FE-945C-736C-0C401CF90B96}"/>
              </a:ext>
            </a:extLst>
          </p:cNvPr>
          <p:cNvSpPr/>
          <p:nvPr/>
        </p:nvSpPr>
        <p:spPr>
          <a:xfrm>
            <a:off x="19216472"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Practitioner Artifacts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74422" y="9197143"/>
            <a:ext cx="4447309" cy="1456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Technically specific.</a:t>
            </a:r>
          </a:p>
        </p:txBody>
      </p:sp>
    </p:spTree>
    <p:extLst>
      <p:ext uri="{BB962C8B-B14F-4D97-AF65-F5344CB8AC3E}">
        <p14:creationId xmlns:p14="http://schemas.microsoft.com/office/powerpoint/2010/main" val="2562821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093304" y="1079499"/>
            <a:ext cx="2214393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Thematic analysis of standards, research, and practitioner artifacts produced 45 heuristics.</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57</a:t>
            </a:fld>
            <a:endParaRPr/>
          </a:p>
        </p:txBody>
      </p:sp>
      <p:sp>
        <p:nvSpPr>
          <p:cNvPr id="9" name="Oval 8">
            <a:extLst>
              <a:ext uri="{FF2B5EF4-FFF2-40B4-BE49-F238E27FC236}">
                <a16:creationId xmlns:a16="http://schemas.microsoft.com/office/drawing/2014/main" id="{9C8436C5-1495-ADD3-BA1F-89D0571BA540}"/>
              </a:ext>
            </a:extLst>
          </p:cNvPr>
          <p:cNvSpPr/>
          <p:nvPr/>
        </p:nvSpPr>
        <p:spPr>
          <a:xfrm>
            <a:off x="1703453" y="4993234"/>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Web Standards</a:t>
            </a:r>
          </a:p>
        </p:txBody>
      </p:sp>
      <p:sp>
        <p:nvSpPr>
          <p:cNvPr id="10" name="Oval 9">
            <a:extLst>
              <a:ext uri="{FF2B5EF4-FFF2-40B4-BE49-F238E27FC236}">
                <a16:creationId xmlns:a16="http://schemas.microsoft.com/office/drawing/2014/main" id="{E00241A5-C3D8-5921-B7B0-327941653473}"/>
              </a:ext>
            </a:extLst>
          </p:cNvPr>
          <p:cNvSpPr/>
          <p:nvPr/>
        </p:nvSpPr>
        <p:spPr>
          <a:xfrm>
            <a:off x="1752880" y="704710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Academic Papers</a:t>
            </a:r>
          </a:p>
        </p:txBody>
      </p:sp>
      <p:sp>
        <p:nvSpPr>
          <p:cNvPr id="11" name="Oval 10">
            <a:extLst>
              <a:ext uri="{FF2B5EF4-FFF2-40B4-BE49-F238E27FC236}">
                <a16:creationId xmlns:a16="http://schemas.microsoft.com/office/drawing/2014/main" id="{4BA7B704-DEFB-11B0-2C0C-8AF82098122E}"/>
              </a:ext>
            </a:extLst>
          </p:cNvPr>
          <p:cNvSpPr/>
          <p:nvPr/>
        </p:nvSpPr>
        <p:spPr>
          <a:xfrm>
            <a:off x="1703453" y="9100970"/>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Practitioner Artifacts</a:t>
            </a:r>
          </a:p>
        </p:txBody>
      </p:sp>
      <p:sp>
        <p:nvSpPr>
          <p:cNvPr id="12" name="Rectangle 11">
            <a:extLst>
              <a:ext uri="{FF2B5EF4-FFF2-40B4-BE49-F238E27FC236}">
                <a16:creationId xmlns:a16="http://schemas.microsoft.com/office/drawing/2014/main" id="{D087611B-272F-B507-B94E-97E5BBEA5776}"/>
              </a:ext>
            </a:extLst>
          </p:cNvPr>
          <p:cNvSpPr/>
          <p:nvPr/>
        </p:nvSpPr>
        <p:spPr>
          <a:xfrm>
            <a:off x="8561351" y="4398199"/>
            <a:ext cx="4176584" cy="595035"/>
          </a:xfrm>
          <a:prstGeom prst="rect">
            <a:avLst/>
          </a:prstGeom>
          <a:solidFill>
            <a:schemeClr val="bg1"/>
          </a:solid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Coded Data</a:t>
            </a:r>
          </a:p>
        </p:txBody>
      </p:sp>
      <p:grpSp>
        <p:nvGrpSpPr>
          <p:cNvPr id="5" name="Group 4">
            <a:extLst>
              <a:ext uri="{FF2B5EF4-FFF2-40B4-BE49-F238E27FC236}">
                <a16:creationId xmlns:a16="http://schemas.microsoft.com/office/drawing/2014/main" id="{C84B5AC1-1656-F395-C526-D76D2F152D91}"/>
              </a:ext>
            </a:extLst>
          </p:cNvPr>
          <p:cNvGrpSpPr/>
          <p:nvPr/>
        </p:nvGrpSpPr>
        <p:grpSpPr>
          <a:xfrm>
            <a:off x="9000220" y="5369761"/>
            <a:ext cx="3466364" cy="4958123"/>
            <a:chOff x="12181998" y="5284287"/>
            <a:chExt cx="3466364" cy="4958123"/>
          </a:xfrm>
        </p:grpSpPr>
        <p:sp>
          <p:nvSpPr>
            <p:cNvPr id="13" name="Oval 12">
              <a:extLst>
                <a:ext uri="{FF2B5EF4-FFF2-40B4-BE49-F238E27FC236}">
                  <a16:creationId xmlns:a16="http://schemas.microsoft.com/office/drawing/2014/main" id="{A1626931-80BD-8C59-7766-CD144F3F28C5}"/>
                </a:ext>
              </a:extLst>
            </p:cNvPr>
            <p:cNvSpPr/>
            <p:nvPr/>
          </p:nvSpPr>
          <p:spPr>
            <a:xfrm>
              <a:off x="12801601" y="52842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7BD6250D-E410-BC97-41CF-C84D293A56C6}"/>
                </a:ext>
              </a:extLst>
            </p:cNvPr>
            <p:cNvSpPr/>
            <p:nvPr/>
          </p:nvSpPr>
          <p:spPr>
            <a:xfrm>
              <a:off x="13345298" y="605040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D2A73658-1869-788A-38EE-4BCA2105596B}"/>
                </a:ext>
              </a:extLst>
            </p:cNvPr>
            <p:cNvSpPr/>
            <p:nvPr/>
          </p:nvSpPr>
          <p:spPr>
            <a:xfrm>
              <a:off x="13246444" y="5531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a:extLst>
                <a:ext uri="{FF2B5EF4-FFF2-40B4-BE49-F238E27FC236}">
                  <a16:creationId xmlns:a16="http://schemas.microsoft.com/office/drawing/2014/main" id="{4C52161D-EE37-7350-FD74-9C505241DEA8}"/>
                </a:ext>
              </a:extLst>
            </p:cNvPr>
            <p:cNvSpPr/>
            <p:nvPr/>
          </p:nvSpPr>
          <p:spPr>
            <a:xfrm>
              <a:off x="12776887" y="622340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9D615769-5A2C-238C-DFAE-FD81C7A02FCE}"/>
                </a:ext>
              </a:extLst>
            </p:cNvPr>
            <p:cNvSpPr/>
            <p:nvPr/>
          </p:nvSpPr>
          <p:spPr>
            <a:xfrm>
              <a:off x="12727460" y="565498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324EEAE7-E09F-00F4-A9B5-CAF58BFFFF01}"/>
                </a:ext>
              </a:extLst>
            </p:cNvPr>
            <p:cNvSpPr/>
            <p:nvPr/>
          </p:nvSpPr>
          <p:spPr>
            <a:xfrm>
              <a:off x="12986166" y="709277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a:extLst>
                <a:ext uri="{FF2B5EF4-FFF2-40B4-BE49-F238E27FC236}">
                  <a16:creationId xmlns:a16="http://schemas.microsoft.com/office/drawing/2014/main" id="{078A4BDB-9E35-FA60-0304-71CADC7C8F63}"/>
                </a:ext>
              </a:extLst>
            </p:cNvPr>
            <p:cNvSpPr/>
            <p:nvPr/>
          </p:nvSpPr>
          <p:spPr>
            <a:xfrm>
              <a:off x="12887312" y="657379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3EDB2C98-F2EE-9731-3616-C701C97F5E25}"/>
                </a:ext>
              </a:extLst>
            </p:cNvPr>
            <p:cNvSpPr/>
            <p:nvPr/>
          </p:nvSpPr>
          <p:spPr>
            <a:xfrm>
              <a:off x="12541130" y="7413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3BCF5EEB-0BFD-2FC0-452A-B5122D703878}"/>
                </a:ext>
              </a:extLst>
            </p:cNvPr>
            <p:cNvSpPr/>
            <p:nvPr/>
          </p:nvSpPr>
          <p:spPr>
            <a:xfrm>
              <a:off x="12368328" y="669736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39889EE1-99E0-417D-6EAB-89D64A3F4836}"/>
                </a:ext>
              </a:extLst>
            </p:cNvPr>
            <p:cNvSpPr/>
            <p:nvPr/>
          </p:nvSpPr>
          <p:spPr>
            <a:xfrm>
              <a:off x="14248125" y="692382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0FB8D4BD-9AAC-77DD-C461-B3D3019A0C6B}"/>
                </a:ext>
              </a:extLst>
            </p:cNvPr>
            <p:cNvSpPr/>
            <p:nvPr/>
          </p:nvSpPr>
          <p:spPr>
            <a:xfrm>
              <a:off x="14149271" y="640483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53B70D6A-34E4-C71B-6BB4-90D0A4743092}"/>
                </a:ext>
              </a:extLst>
            </p:cNvPr>
            <p:cNvSpPr/>
            <p:nvPr/>
          </p:nvSpPr>
          <p:spPr>
            <a:xfrm>
              <a:off x="13679714" y="70968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4E4660BE-197E-1CD0-CB56-AA6F04F6D21D}"/>
                </a:ext>
              </a:extLst>
            </p:cNvPr>
            <p:cNvSpPr/>
            <p:nvPr/>
          </p:nvSpPr>
          <p:spPr>
            <a:xfrm>
              <a:off x="13630287" y="652840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0185E04-CF6D-1B6F-82CD-3FCD9ECC7B02}"/>
                </a:ext>
              </a:extLst>
            </p:cNvPr>
            <p:cNvSpPr/>
            <p:nvPr/>
          </p:nvSpPr>
          <p:spPr>
            <a:xfrm>
              <a:off x="12615271" y="795995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41448062-C0CC-14EE-72E6-C5E2E09681AB}"/>
                </a:ext>
              </a:extLst>
            </p:cNvPr>
            <p:cNvSpPr/>
            <p:nvPr/>
          </p:nvSpPr>
          <p:spPr>
            <a:xfrm>
              <a:off x="13158968" y="872607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D0CB75CD-ABC0-D731-1192-EC8F031968EB}"/>
                </a:ext>
              </a:extLst>
            </p:cNvPr>
            <p:cNvSpPr/>
            <p:nvPr/>
          </p:nvSpPr>
          <p:spPr>
            <a:xfrm>
              <a:off x="13060114" y="820709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40EE3C1A-FAF4-3D3E-8280-A5A2654E59E2}"/>
                </a:ext>
              </a:extLst>
            </p:cNvPr>
            <p:cNvSpPr/>
            <p:nvPr/>
          </p:nvSpPr>
          <p:spPr>
            <a:xfrm>
              <a:off x="12590557" y="889907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A9552B58-95CB-32EE-6094-BEE3C46947E9}"/>
                </a:ext>
              </a:extLst>
            </p:cNvPr>
            <p:cNvSpPr/>
            <p:nvPr/>
          </p:nvSpPr>
          <p:spPr>
            <a:xfrm>
              <a:off x="12541130" y="833065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BD15A172-FD57-D231-3A5B-19198390EBCA}"/>
                </a:ext>
              </a:extLst>
            </p:cNvPr>
            <p:cNvSpPr/>
            <p:nvPr/>
          </p:nvSpPr>
          <p:spPr>
            <a:xfrm>
              <a:off x="13715422" y="85836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FD5456BC-9C4C-4D59-7C1C-434944B9606C}"/>
                </a:ext>
              </a:extLst>
            </p:cNvPr>
            <p:cNvSpPr/>
            <p:nvPr/>
          </p:nvSpPr>
          <p:spPr>
            <a:xfrm>
              <a:off x="12700982" y="924946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a:extLst>
                <a:ext uri="{FF2B5EF4-FFF2-40B4-BE49-F238E27FC236}">
                  <a16:creationId xmlns:a16="http://schemas.microsoft.com/office/drawing/2014/main" id="{5E392408-DCAC-7BDF-4D3F-1054D051038D}"/>
                </a:ext>
              </a:extLst>
            </p:cNvPr>
            <p:cNvSpPr/>
            <p:nvPr/>
          </p:nvSpPr>
          <p:spPr>
            <a:xfrm>
              <a:off x="13690708" y="905467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81DB01E4-5F70-B9EE-2B09-0125C8EBAF64}"/>
                </a:ext>
              </a:extLst>
            </p:cNvPr>
            <p:cNvSpPr/>
            <p:nvPr/>
          </p:nvSpPr>
          <p:spPr>
            <a:xfrm>
              <a:off x="12181998" y="937303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9D6D8E93-A0F4-19E2-81F6-C131210D5B8A}"/>
                </a:ext>
              </a:extLst>
            </p:cNvPr>
            <p:cNvSpPr/>
            <p:nvPr/>
          </p:nvSpPr>
          <p:spPr>
            <a:xfrm>
              <a:off x="14037083" y="814161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4417E9B4-17EC-02CB-4160-F954CE108E26}"/>
                </a:ext>
              </a:extLst>
            </p:cNvPr>
            <p:cNvSpPr/>
            <p:nvPr/>
          </p:nvSpPr>
          <p:spPr>
            <a:xfrm>
              <a:off x="13592240" y="77454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5A4249D4-F8D8-95E1-E50E-55B8AC4738C4}"/>
                </a:ext>
              </a:extLst>
            </p:cNvPr>
            <p:cNvSpPr/>
            <p:nvPr/>
          </p:nvSpPr>
          <p:spPr>
            <a:xfrm>
              <a:off x="14732392" y="731961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8B5FEEBA-AB90-6D1E-B322-A795348A44C8}"/>
                </a:ext>
              </a:extLst>
            </p:cNvPr>
            <p:cNvSpPr/>
            <p:nvPr/>
          </p:nvSpPr>
          <p:spPr>
            <a:xfrm>
              <a:off x="14559205" y="785669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39" name="TextBox 38">
            <a:extLst>
              <a:ext uri="{FF2B5EF4-FFF2-40B4-BE49-F238E27FC236}">
                <a16:creationId xmlns:a16="http://schemas.microsoft.com/office/drawing/2014/main" id="{A8804642-DD90-B56D-4799-2DA97550703F}"/>
              </a:ext>
            </a:extLst>
          </p:cNvPr>
          <p:cNvSpPr txBox="1"/>
          <p:nvPr/>
        </p:nvSpPr>
        <p:spPr>
          <a:xfrm>
            <a:off x="8732790" y="10441171"/>
            <a:ext cx="383370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(all data tagged with 29 Codes)</a:t>
            </a:r>
          </a:p>
        </p:txBody>
      </p:sp>
      <p:sp>
        <p:nvSpPr>
          <p:cNvPr id="6" name="Right Arrow 5">
            <a:extLst>
              <a:ext uri="{FF2B5EF4-FFF2-40B4-BE49-F238E27FC236}">
                <a16:creationId xmlns:a16="http://schemas.microsoft.com/office/drawing/2014/main" id="{68E8430D-9E24-6BD6-F99A-CCBCEBB9C74B}"/>
              </a:ext>
            </a:extLst>
          </p:cNvPr>
          <p:cNvSpPr/>
          <p:nvPr/>
        </p:nvSpPr>
        <p:spPr>
          <a:xfrm>
            <a:off x="5962571"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ight Arrow 49">
            <a:extLst>
              <a:ext uri="{FF2B5EF4-FFF2-40B4-BE49-F238E27FC236}">
                <a16:creationId xmlns:a16="http://schemas.microsoft.com/office/drawing/2014/main" id="{48D3032B-7755-0E70-7612-F3307BAC27D3}"/>
              </a:ext>
            </a:extLst>
          </p:cNvPr>
          <p:cNvSpPr/>
          <p:nvPr/>
        </p:nvSpPr>
        <p:spPr>
          <a:xfrm>
            <a:off x="13236208"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6190158-8518-D180-FF28-C40B7F3B7729}"/>
              </a:ext>
            </a:extLst>
          </p:cNvPr>
          <p:cNvSpPr/>
          <p:nvPr/>
        </p:nvSpPr>
        <p:spPr>
          <a:xfrm>
            <a:off x="16250268" y="7005257"/>
            <a:ext cx="5933868" cy="1221829"/>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TextBox 7">
            <a:extLst>
              <a:ext uri="{FF2B5EF4-FFF2-40B4-BE49-F238E27FC236}">
                <a16:creationId xmlns:a16="http://schemas.microsoft.com/office/drawing/2014/main" id="{4580A497-E9C8-5296-DD2A-80F7F5147335}"/>
              </a:ext>
            </a:extLst>
          </p:cNvPr>
          <p:cNvSpPr txBox="1"/>
          <p:nvPr/>
        </p:nvSpPr>
        <p:spPr>
          <a:xfrm>
            <a:off x="17498386" y="7323919"/>
            <a:ext cx="34786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45 Heuristics</a:t>
            </a:r>
          </a:p>
        </p:txBody>
      </p:sp>
    </p:spTree>
    <p:extLst>
      <p:ext uri="{BB962C8B-B14F-4D97-AF65-F5344CB8AC3E}">
        <p14:creationId xmlns:p14="http://schemas.microsoft.com/office/powerpoint/2010/main" val="1885731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26 of our heuristics neatly fit back in to WCAG’s 4 Principles</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58</a:t>
            </a:fld>
            <a:endParaRPr/>
          </a:p>
        </p:txBody>
      </p:sp>
      <p:sp>
        <p:nvSpPr>
          <p:cNvPr id="40" name="Rectangle 39">
            <a:extLst>
              <a:ext uri="{FF2B5EF4-FFF2-40B4-BE49-F238E27FC236}">
                <a16:creationId xmlns:a16="http://schemas.microsoft.com/office/drawing/2014/main" id="{4B6FB724-0F5C-F970-1DA9-FBD95F9A0F60}"/>
              </a:ext>
            </a:extLst>
          </p:cNvPr>
          <p:cNvSpPr/>
          <p:nvPr/>
        </p:nvSpPr>
        <p:spPr>
          <a:xfrm>
            <a:off x="15653763" y="4581838"/>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Perceivable (7)</a:t>
            </a:r>
          </a:p>
        </p:txBody>
      </p:sp>
      <p:sp>
        <p:nvSpPr>
          <p:cNvPr id="41" name="Rectangle 40">
            <a:extLst>
              <a:ext uri="{FF2B5EF4-FFF2-40B4-BE49-F238E27FC236}">
                <a16:creationId xmlns:a16="http://schemas.microsoft.com/office/drawing/2014/main" id="{8E3C6FCC-FC00-AF82-0B4A-78011F7BEAD2}"/>
              </a:ext>
            </a:extLst>
          </p:cNvPr>
          <p:cNvSpPr/>
          <p:nvPr/>
        </p:nvSpPr>
        <p:spPr>
          <a:xfrm>
            <a:off x="15653763" y="5429557"/>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Operable (7)</a:t>
            </a:r>
          </a:p>
        </p:txBody>
      </p:sp>
      <p:sp>
        <p:nvSpPr>
          <p:cNvPr id="42" name="Rectangle 41">
            <a:extLst>
              <a:ext uri="{FF2B5EF4-FFF2-40B4-BE49-F238E27FC236}">
                <a16:creationId xmlns:a16="http://schemas.microsoft.com/office/drawing/2014/main" id="{723A0167-367D-5B83-1F9B-9D2D595B6531}"/>
              </a:ext>
            </a:extLst>
          </p:cNvPr>
          <p:cNvSpPr/>
          <p:nvPr/>
        </p:nvSpPr>
        <p:spPr>
          <a:xfrm>
            <a:off x="15653764" y="63686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Understandable (</a:t>
            </a:r>
            <a:r>
              <a:rPr lang="en-US" sz="3200" dirty="0">
                <a:solidFill>
                  <a:srgbClr val="000000"/>
                </a:solidFill>
                <a:latin typeface="+mn-lt"/>
                <a:ea typeface="+mn-ea"/>
                <a:cs typeface="+mn-cs"/>
                <a:sym typeface="Helvetica Neue Medium"/>
              </a:rPr>
              <a:t>9</a:t>
            </a:r>
            <a:r>
              <a:rPr kumimoji="0" lang="en-US" sz="3200" b="0" i="0" u="none" strike="noStrike" cap="none" spc="0" normalizeH="0" baseline="0" dirty="0">
                <a:ln>
                  <a:noFill/>
                </a:ln>
                <a:solidFill>
                  <a:srgbClr val="000000"/>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4647AB7D-EA46-9798-012F-AF46FC143BF8}"/>
              </a:ext>
            </a:extLst>
          </p:cNvPr>
          <p:cNvSpPr/>
          <p:nvPr/>
        </p:nvSpPr>
        <p:spPr>
          <a:xfrm>
            <a:off x="15653763" y="72830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Robust (3)</a:t>
            </a:r>
          </a:p>
        </p:txBody>
      </p:sp>
      <p:sp>
        <p:nvSpPr>
          <p:cNvPr id="50" name="Right Arrow 49">
            <a:extLst>
              <a:ext uri="{FF2B5EF4-FFF2-40B4-BE49-F238E27FC236}">
                <a16:creationId xmlns:a16="http://schemas.microsoft.com/office/drawing/2014/main" id="{48D3032B-7755-0E70-7612-F3307BAC27D3}"/>
              </a:ext>
            </a:extLst>
          </p:cNvPr>
          <p:cNvSpPr/>
          <p:nvPr/>
        </p:nvSpPr>
        <p:spPr>
          <a:xfrm>
            <a:off x="9601201" y="5627684"/>
            <a:ext cx="5382492" cy="1129605"/>
          </a:xfrm>
          <a:prstGeom prst="rightArrow">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Rectangle 47">
            <a:extLst>
              <a:ext uri="{FF2B5EF4-FFF2-40B4-BE49-F238E27FC236}">
                <a16:creationId xmlns:a16="http://schemas.microsoft.com/office/drawing/2014/main" id="{70750CA8-F68A-B971-2C14-96794D485EDE}"/>
              </a:ext>
            </a:extLst>
          </p:cNvPr>
          <p:cNvSpPr/>
          <p:nvPr/>
        </p:nvSpPr>
        <p:spPr>
          <a:xfrm>
            <a:off x="3332297" y="5535460"/>
            <a:ext cx="5934456" cy="1221829"/>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9" name="TextBox 48">
            <a:extLst>
              <a:ext uri="{FF2B5EF4-FFF2-40B4-BE49-F238E27FC236}">
                <a16:creationId xmlns:a16="http://schemas.microsoft.com/office/drawing/2014/main" id="{B1FA6D6B-9CD1-491F-1B32-2D3DF710F432}"/>
              </a:ext>
            </a:extLst>
          </p:cNvPr>
          <p:cNvSpPr txBox="1"/>
          <p:nvPr/>
        </p:nvSpPr>
        <p:spPr>
          <a:xfrm>
            <a:off x="3332299" y="5854122"/>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26 Simple Heuristics</a:t>
            </a:r>
          </a:p>
        </p:txBody>
      </p:sp>
    </p:spTree>
    <p:extLst>
      <p:ext uri="{BB962C8B-B14F-4D97-AF65-F5344CB8AC3E}">
        <p14:creationId xmlns:p14="http://schemas.microsoft.com/office/powerpoint/2010/main" val="492053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But 19 were complex combinations of the first 4 and demanded new themes.</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59</a:t>
            </a:fld>
            <a:endParaRPr/>
          </a:p>
        </p:txBody>
      </p:sp>
      <p:sp>
        <p:nvSpPr>
          <p:cNvPr id="40" name="Rectangle 39">
            <a:extLst>
              <a:ext uri="{FF2B5EF4-FFF2-40B4-BE49-F238E27FC236}">
                <a16:creationId xmlns:a16="http://schemas.microsoft.com/office/drawing/2014/main" id="{4B6FB724-0F5C-F970-1DA9-FBD95F9A0F60}"/>
              </a:ext>
            </a:extLst>
          </p:cNvPr>
          <p:cNvSpPr/>
          <p:nvPr/>
        </p:nvSpPr>
        <p:spPr>
          <a:xfrm>
            <a:off x="15653763" y="4581838"/>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Perceivable (7)</a:t>
            </a:r>
          </a:p>
        </p:txBody>
      </p:sp>
      <p:sp>
        <p:nvSpPr>
          <p:cNvPr id="41" name="Rectangle 40">
            <a:extLst>
              <a:ext uri="{FF2B5EF4-FFF2-40B4-BE49-F238E27FC236}">
                <a16:creationId xmlns:a16="http://schemas.microsoft.com/office/drawing/2014/main" id="{8E3C6FCC-FC00-AF82-0B4A-78011F7BEAD2}"/>
              </a:ext>
            </a:extLst>
          </p:cNvPr>
          <p:cNvSpPr/>
          <p:nvPr/>
        </p:nvSpPr>
        <p:spPr>
          <a:xfrm>
            <a:off x="15653763" y="5429557"/>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Operable (7)</a:t>
            </a:r>
          </a:p>
        </p:txBody>
      </p:sp>
      <p:sp>
        <p:nvSpPr>
          <p:cNvPr id="42" name="Rectangle 41">
            <a:extLst>
              <a:ext uri="{FF2B5EF4-FFF2-40B4-BE49-F238E27FC236}">
                <a16:creationId xmlns:a16="http://schemas.microsoft.com/office/drawing/2014/main" id="{723A0167-367D-5B83-1F9B-9D2D595B6531}"/>
              </a:ext>
            </a:extLst>
          </p:cNvPr>
          <p:cNvSpPr/>
          <p:nvPr/>
        </p:nvSpPr>
        <p:spPr>
          <a:xfrm>
            <a:off x="15653764" y="63686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Understandable (</a:t>
            </a:r>
            <a:r>
              <a:rPr lang="en-US" sz="3200" dirty="0">
                <a:solidFill>
                  <a:srgbClr val="000000"/>
                </a:solidFill>
                <a:latin typeface="+mn-lt"/>
                <a:ea typeface="+mn-ea"/>
                <a:cs typeface="+mn-cs"/>
                <a:sym typeface="Helvetica Neue Medium"/>
              </a:rPr>
              <a:t>9</a:t>
            </a:r>
            <a:r>
              <a:rPr kumimoji="0" lang="en-US" sz="3200" b="0" i="0" u="none" strike="noStrike" cap="none" spc="0" normalizeH="0" baseline="0" dirty="0">
                <a:ln>
                  <a:noFill/>
                </a:ln>
                <a:solidFill>
                  <a:srgbClr val="000000"/>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4647AB7D-EA46-9798-012F-AF46FC143BF8}"/>
              </a:ext>
            </a:extLst>
          </p:cNvPr>
          <p:cNvSpPr/>
          <p:nvPr/>
        </p:nvSpPr>
        <p:spPr>
          <a:xfrm>
            <a:off x="15653763" y="72830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Robust (3)</a:t>
            </a:r>
          </a:p>
        </p:txBody>
      </p:sp>
      <p:sp>
        <p:nvSpPr>
          <p:cNvPr id="44" name="Rectangle 43">
            <a:extLst>
              <a:ext uri="{FF2B5EF4-FFF2-40B4-BE49-F238E27FC236}">
                <a16:creationId xmlns:a16="http://schemas.microsoft.com/office/drawing/2014/main" id="{7416D7D5-CFD1-A9C1-EF81-CCF402FD5899}"/>
              </a:ext>
            </a:extLst>
          </p:cNvPr>
          <p:cNvSpPr/>
          <p:nvPr/>
        </p:nvSpPr>
        <p:spPr>
          <a:xfrm>
            <a:off x="15653764" y="8889449"/>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Compromising (</a:t>
            </a:r>
            <a:r>
              <a:rPr kumimoji="0" lang="en-US" sz="3200" i="0" u="none" strike="noStrike" cap="none" spc="0" normalizeH="0" baseline="0" dirty="0">
                <a:ln>
                  <a:noFill/>
                </a:ln>
                <a:solidFill>
                  <a:srgbClr val="FFFFFF"/>
                </a:solidFill>
                <a:effectLst/>
                <a:uFillTx/>
                <a:latin typeface="+mn-lt"/>
                <a:ea typeface="+mn-ea"/>
                <a:cs typeface="+mn-cs"/>
                <a:sym typeface="Helvetica Neue Medium"/>
              </a:rPr>
              <a:t>7</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p:txBody>
      </p:sp>
      <p:sp>
        <p:nvSpPr>
          <p:cNvPr id="45" name="Rectangle 44">
            <a:extLst>
              <a:ext uri="{FF2B5EF4-FFF2-40B4-BE49-F238E27FC236}">
                <a16:creationId xmlns:a16="http://schemas.microsoft.com/office/drawing/2014/main" id="{D1E61950-6AAD-DE83-63BE-C079AF31D223}"/>
              </a:ext>
            </a:extLst>
          </p:cNvPr>
          <p:cNvSpPr/>
          <p:nvPr/>
        </p:nvSpPr>
        <p:spPr>
          <a:xfrm>
            <a:off x="15653764" y="9779136"/>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Assistive (5)</a:t>
            </a:r>
          </a:p>
        </p:txBody>
      </p:sp>
      <p:sp>
        <p:nvSpPr>
          <p:cNvPr id="46" name="Rectangle 45">
            <a:extLst>
              <a:ext uri="{FF2B5EF4-FFF2-40B4-BE49-F238E27FC236}">
                <a16:creationId xmlns:a16="http://schemas.microsoft.com/office/drawing/2014/main" id="{FF967230-D517-906C-7C94-E1D5D0BCCFF2}"/>
              </a:ext>
            </a:extLst>
          </p:cNvPr>
          <p:cNvSpPr/>
          <p:nvPr/>
        </p:nvSpPr>
        <p:spPr>
          <a:xfrm>
            <a:off x="15653764" y="10668823"/>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Flexible (7)</a:t>
            </a:r>
          </a:p>
        </p:txBody>
      </p:sp>
      <p:sp>
        <p:nvSpPr>
          <p:cNvPr id="50" name="Right Arrow 49">
            <a:extLst>
              <a:ext uri="{FF2B5EF4-FFF2-40B4-BE49-F238E27FC236}">
                <a16:creationId xmlns:a16="http://schemas.microsoft.com/office/drawing/2014/main" id="{48D3032B-7755-0E70-7612-F3307BAC27D3}"/>
              </a:ext>
            </a:extLst>
          </p:cNvPr>
          <p:cNvSpPr/>
          <p:nvPr/>
        </p:nvSpPr>
        <p:spPr>
          <a:xfrm>
            <a:off x="9601201" y="5627684"/>
            <a:ext cx="5382492" cy="1129605"/>
          </a:xfrm>
          <a:prstGeom prst="rightArrow">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ight Arrow 46">
            <a:extLst>
              <a:ext uri="{FF2B5EF4-FFF2-40B4-BE49-F238E27FC236}">
                <a16:creationId xmlns:a16="http://schemas.microsoft.com/office/drawing/2014/main" id="{BAB189C7-5560-2C3F-E56D-05BDB27D6CCF}"/>
              </a:ext>
            </a:extLst>
          </p:cNvPr>
          <p:cNvSpPr/>
          <p:nvPr/>
        </p:nvSpPr>
        <p:spPr>
          <a:xfrm>
            <a:off x="9601201" y="9504362"/>
            <a:ext cx="5382492"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Rectangle 47">
            <a:extLst>
              <a:ext uri="{FF2B5EF4-FFF2-40B4-BE49-F238E27FC236}">
                <a16:creationId xmlns:a16="http://schemas.microsoft.com/office/drawing/2014/main" id="{70750CA8-F68A-B971-2C14-96794D485EDE}"/>
              </a:ext>
            </a:extLst>
          </p:cNvPr>
          <p:cNvSpPr/>
          <p:nvPr/>
        </p:nvSpPr>
        <p:spPr>
          <a:xfrm>
            <a:off x="3332297" y="5535460"/>
            <a:ext cx="5934456" cy="1221829"/>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9" name="TextBox 48">
            <a:extLst>
              <a:ext uri="{FF2B5EF4-FFF2-40B4-BE49-F238E27FC236}">
                <a16:creationId xmlns:a16="http://schemas.microsoft.com/office/drawing/2014/main" id="{B1FA6D6B-9CD1-491F-1B32-2D3DF710F432}"/>
              </a:ext>
            </a:extLst>
          </p:cNvPr>
          <p:cNvSpPr txBox="1"/>
          <p:nvPr/>
        </p:nvSpPr>
        <p:spPr>
          <a:xfrm>
            <a:off x="3332299" y="5854122"/>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26 Simple Heuristics</a:t>
            </a:r>
          </a:p>
        </p:txBody>
      </p:sp>
      <p:sp>
        <p:nvSpPr>
          <p:cNvPr id="51" name="Rectangle 50">
            <a:extLst>
              <a:ext uri="{FF2B5EF4-FFF2-40B4-BE49-F238E27FC236}">
                <a16:creationId xmlns:a16="http://schemas.microsoft.com/office/drawing/2014/main" id="{8FF53FF0-00E1-3F62-44DF-253CAF11C6D9}"/>
              </a:ext>
            </a:extLst>
          </p:cNvPr>
          <p:cNvSpPr/>
          <p:nvPr/>
        </p:nvSpPr>
        <p:spPr>
          <a:xfrm>
            <a:off x="3332297" y="9446994"/>
            <a:ext cx="5933868" cy="1221829"/>
          </a:xfrm>
          <a:prstGeom prst="rect">
            <a:avLst/>
          </a:prstGeom>
          <a:solidFill>
            <a:srgbClr val="000000"/>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2" name="TextBox 51">
            <a:extLst>
              <a:ext uri="{FF2B5EF4-FFF2-40B4-BE49-F238E27FC236}">
                <a16:creationId xmlns:a16="http://schemas.microsoft.com/office/drawing/2014/main" id="{47BBE9BC-F1D7-2A8B-17E1-D1EB604AED9F}"/>
              </a:ext>
            </a:extLst>
          </p:cNvPr>
          <p:cNvSpPr txBox="1"/>
          <p:nvPr/>
        </p:nvSpPr>
        <p:spPr>
          <a:xfrm>
            <a:off x="3332298" y="9765656"/>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19 Complex Heuristics</a:t>
            </a:r>
          </a:p>
        </p:txBody>
      </p:sp>
    </p:spTree>
    <p:extLst>
      <p:ext uri="{BB962C8B-B14F-4D97-AF65-F5344CB8AC3E}">
        <p14:creationId xmlns:p14="http://schemas.microsoft.com/office/powerpoint/2010/main" val="1648480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6</a:t>
            </a:fld>
            <a:endParaRPr lang="en-US" dirty="0"/>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296400" y="5329376"/>
            <a:ext cx="14376401"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Let’s evaluate this one from CNN.</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313871614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60</a:t>
            </a:fld>
            <a:endParaRP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different ways of perceiving.</a:t>
            </a:r>
            <a:endParaRPr lang="en-US" dirty="0"/>
          </a:p>
        </p:txBody>
      </p:sp>
      <p:pic>
        <p:nvPicPr>
          <p:cNvPr id="2050" name="Picture 2" descr="Testing the contrast of a chart and fixing it.">
            <a:extLst>
              <a:ext uri="{FF2B5EF4-FFF2-40B4-BE49-F238E27FC236}">
                <a16:creationId xmlns:a16="http://schemas.microsoft.com/office/drawing/2014/main" id="{F58FCB6A-C338-368F-52D8-E48217623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503" y="4509244"/>
            <a:ext cx="18840893" cy="665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628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Operable: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61</a:t>
            </a:fld>
            <a:endParaRP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different ways of interacting.</a:t>
            </a:r>
            <a:endParaRPr lang="en-US" dirty="0"/>
          </a:p>
        </p:txBody>
      </p:sp>
      <p:pic>
        <p:nvPicPr>
          <p:cNvPr id="6146" name="Picture 2" descr="The navigation order is shown on a stacked bar chart, zig-zaging forward. It is then fixed to show multiple possible paths, left/right or up/down.">
            <a:extLst>
              <a:ext uri="{FF2B5EF4-FFF2-40B4-BE49-F238E27FC236}">
                <a16:creationId xmlns:a16="http://schemas.microsoft.com/office/drawing/2014/main" id="{99C77E55-E8E6-8EF3-002F-42EAEFB93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368" y="4692590"/>
            <a:ext cx="20627163" cy="654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161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Understandable: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62</a:t>
            </a:fld>
            <a:endParaRP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a minimum level of comprehension.</a:t>
            </a:r>
            <a:endParaRPr lang="en-US" dirty="0"/>
          </a:p>
        </p:txBody>
      </p:sp>
      <p:pic>
        <p:nvPicPr>
          <p:cNvPr id="7170" name="Picture 2" descr="A chart with almost no text compared to a chart with a robust explanation.">
            <a:extLst>
              <a:ext uri="{FF2B5EF4-FFF2-40B4-BE49-F238E27FC236}">
                <a16:creationId xmlns:a16="http://schemas.microsoft.com/office/drawing/2014/main" id="{BE9C1D5C-99AB-EC32-B175-4D85F694D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099" y="4430915"/>
            <a:ext cx="19627702" cy="719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74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Robust:</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63</a:t>
            </a:fld>
            <a:endParaRP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2165382"/>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focus on standards, semantics, and </a:t>
            </a:r>
            <a:r>
              <a:rPr lang="en-US" dirty="0"/>
              <a:t>technological interoperability.</a:t>
            </a:r>
          </a:p>
        </p:txBody>
      </p:sp>
      <p:pic>
        <p:nvPicPr>
          <p:cNvPr id="10242" name="Picture 2" descr="This section is about a screen reader (that's what you're using, I reckon, Hello!). The chart on the left is interactive but the screen reader semantics are uninformative. On the right, it states the role (toggle button) as well as gives feedback (selected).">
            <a:extLst>
              <a:ext uri="{FF2B5EF4-FFF2-40B4-BE49-F238E27FC236}">
                <a16:creationId xmlns:a16="http://schemas.microsoft.com/office/drawing/2014/main" id="{96DE545D-8520-C7D0-8509-6CE1CC6BB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020" y="4941201"/>
            <a:ext cx="15629860" cy="748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764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Compromising:</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64</a:t>
            </a:fld>
            <a:endParaRP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2186648"/>
          </a:xfrm>
          <a:prstGeom prst="rect">
            <a:avLst/>
          </a:prstGeom>
          <a:noFill/>
          <a:ln>
            <a:noFill/>
          </a:ln>
        </p:spPr>
        <p:txBody>
          <a:bodyPr spcFirstLastPara="1" wrap="square" lIns="45700" tIns="45700" rIns="45700" bIns="45700" anchor="t" anchorCtr="0">
            <a:normAutofit fontScale="92500"/>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mix </a:t>
            </a:r>
            <a:r>
              <a:rPr lang="en-US" sz="5500" i="1" dirty="0">
                <a:latin typeface="Helvetica Neue"/>
                <a:ea typeface="Helvetica Neue"/>
                <a:cs typeface="Helvetica Neue"/>
                <a:sym typeface="Helvetica Neue"/>
              </a:rPr>
              <a:t>understandable</a:t>
            </a:r>
            <a:r>
              <a:rPr lang="en-US" sz="5500" dirty="0">
                <a:latin typeface="Helvetica Neue"/>
                <a:ea typeface="Helvetica Neue"/>
                <a:cs typeface="Helvetica Neue"/>
                <a:sym typeface="Helvetica Neue"/>
              </a:rPr>
              <a:t> and </a:t>
            </a:r>
            <a:r>
              <a:rPr lang="en-US" sz="5500" i="1" dirty="0">
                <a:latin typeface="Helvetica Neue"/>
                <a:ea typeface="Helvetica Neue"/>
                <a:cs typeface="Helvetica Neue"/>
                <a:sym typeface="Helvetica Neue"/>
              </a:rPr>
              <a:t>robust</a:t>
            </a:r>
            <a:r>
              <a:rPr lang="en-US" i="1" dirty="0"/>
              <a:t>, </a:t>
            </a:r>
            <a:r>
              <a:rPr lang="en-US" dirty="0"/>
              <a:t>evaluating the different ways people use and understand information during interaction.</a:t>
            </a:r>
          </a:p>
        </p:txBody>
      </p:sp>
      <p:pic>
        <p:nvPicPr>
          <p:cNvPr id="20" name="Picture 2" descr="A chart that shows a trend next to a table that shows the month-by-month data for that trend listed out.">
            <a:extLst>
              <a:ext uri="{FF2B5EF4-FFF2-40B4-BE49-F238E27FC236}">
                <a16:creationId xmlns:a16="http://schemas.microsoft.com/office/drawing/2014/main" id="{921A17F5-853A-7138-3733-679388751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674" y="4769585"/>
            <a:ext cx="12438652" cy="727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628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Assistive: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65</a:t>
            </a:fld>
            <a:endParaRP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understandable</a:t>
            </a:r>
            <a:r>
              <a:rPr lang="en-US" dirty="0"/>
              <a:t> and </a:t>
            </a:r>
            <a:r>
              <a:rPr lang="en-US" i="1" dirty="0"/>
              <a:t>perceivable</a:t>
            </a:r>
            <a:r>
              <a:rPr lang="en-US" dirty="0"/>
              <a:t>, focusing on the labor required for access.</a:t>
            </a:r>
          </a:p>
        </p:txBody>
      </p:sp>
      <p:pic>
        <p:nvPicPr>
          <p:cNvPr id="4098" name="Picture 2" descr="A dense scatterplot being accessed one element at a time compared by a screen reader to a dense scatterplot where the main outlier cluster (the important part) is being accessed instead.">
            <a:extLst>
              <a:ext uri="{FF2B5EF4-FFF2-40B4-BE49-F238E27FC236}">
                <a16:creationId xmlns:a16="http://schemas.microsoft.com/office/drawing/2014/main" id="{020E58AB-2C2D-4956-25EF-85427DC98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699" y="4740114"/>
            <a:ext cx="16884502" cy="7467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066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Flexible:</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66</a:t>
            </a:fld>
            <a:endParaRPr/>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perceivable</a:t>
            </a:r>
            <a:r>
              <a:rPr lang="en-US" dirty="0"/>
              <a:t> and </a:t>
            </a:r>
            <a:r>
              <a:rPr lang="en-US" i="1" dirty="0"/>
              <a:t>robust</a:t>
            </a:r>
            <a:r>
              <a:rPr lang="en-US" dirty="0"/>
              <a:t>, emphasizing the importance of adjustable and adaptive presentations.</a:t>
            </a:r>
          </a:p>
        </p:txBody>
      </p:sp>
      <p:pic>
        <p:nvPicPr>
          <p:cNvPr id="5122" name="Picture 2" descr="A bar chart that has patterned textures combined with color changing into black and white (but still with textures).">
            <a:extLst>
              <a:ext uri="{FF2B5EF4-FFF2-40B4-BE49-F238E27FC236}">
                <a16:creationId xmlns:a16="http://schemas.microsoft.com/office/drawing/2014/main" id="{CB0DF711-3233-2FA1-6DBC-57478EF99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924" y="5263266"/>
            <a:ext cx="15732051" cy="6420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1986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How did we evaluate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67</a:t>
            </a:fld>
            <a:endParaRPr lang="en-US" sz="1800" dirty="0">
              <a:solidFill>
                <a:srgbClr val="5E5E5E"/>
              </a:solidFill>
            </a:endParaRPr>
          </a:p>
        </p:txBody>
      </p:sp>
    </p:spTree>
    <p:extLst>
      <p:ext uri="{BB962C8B-B14F-4D97-AF65-F5344CB8AC3E}">
        <p14:creationId xmlns:p14="http://schemas.microsoft.com/office/powerpoint/2010/main" val="1331982791"/>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68</a:t>
            </a:fld>
            <a:endParaRPr lang="en-US" sz="1800" dirty="0">
              <a:solidFill>
                <a:srgbClr val="5E5E5E"/>
              </a:solidFill>
            </a:endParaRPr>
          </a:p>
        </p:txBody>
      </p:sp>
      <p:pic>
        <p:nvPicPr>
          <p:cNvPr id="7" name="Picture 6"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5A189632-B370-44E3-5572-AC1030A4627B}"/>
              </a:ext>
            </a:extLst>
          </p:cNvPr>
          <p:cNvPicPr>
            <a:picLocks noChangeAspect="1"/>
          </p:cNvPicPr>
          <p:nvPr/>
        </p:nvPicPr>
        <p:blipFill>
          <a:blip r:embed="rId2"/>
          <a:stretch>
            <a:fillRect/>
          </a:stretch>
        </p:blipFill>
        <p:spPr>
          <a:xfrm>
            <a:off x="2632336" y="1948228"/>
            <a:ext cx="7662480" cy="5837720"/>
          </a:xfrm>
          <a:prstGeom prst="rect">
            <a:avLst/>
          </a:prstGeom>
        </p:spPr>
      </p:pic>
      <p:sp>
        <p:nvSpPr>
          <p:cNvPr id="2" name="Oval 1" descr="53 errors.">
            <a:extLst>
              <a:ext uri="{FF2B5EF4-FFF2-40B4-BE49-F238E27FC236}">
                <a16:creationId xmlns:a16="http://schemas.microsoft.com/office/drawing/2014/main" id="{8E7E9C47-BA4B-1164-4BE1-9F12291969C8}"/>
              </a:ext>
            </a:extLst>
          </p:cNvPr>
          <p:cNvSpPr/>
          <p:nvPr/>
        </p:nvSpPr>
        <p:spPr>
          <a:xfrm>
            <a:off x="4508863" y="448308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Oval 2" descr="53 errors.">
            <a:extLst>
              <a:ext uri="{FF2B5EF4-FFF2-40B4-BE49-F238E27FC236}">
                <a16:creationId xmlns:a16="http://schemas.microsoft.com/office/drawing/2014/main" id="{5855B2BB-8E05-346B-0568-93CD07A78113}"/>
              </a:ext>
            </a:extLst>
          </p:cNvPr>
          <p:cNvSpPr/>
          <p:nvPr/>
        </p:nvSpPr>
        <p:spPr>
          <a:xfrm>
            <a:off x="4898608" y="391266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descr="53 errors.">
            <a:extLst>
              <a:ext uri="{FF2B5EF4-FFF2-40B4-BE49-F238E27FC236}">
                <a16:creationId xmlns:a16="http://schemas.microsoft.com/office/drawing/2014/main" id="{3F4C1B23-77CD-8159-825C-5EBCC15C3F73}"/>
              </a:ext>
            </a:extLst>
          </p:cNvPr>
          <p:cNvSpPr/>
          <p:nvPr/>
        </p:nvSpPr>
        <p:spPr>
          <a:xfrm>
            <a:off x="4205863" y="49881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descr="53 errors.">
            <a:extLst>
              <a:ext uri="{FF2B5EF4-FFF2-40B4-BE49-F238E27FC236}">
                <a16:creationId xmlns:a16="http://schemas.microsoft.com/office/drawing/2014/main" id="{9423803C-66FF-A170-EB5B-D2FEE0D4C537}"/>
              </a:ext>
            </a:extLst>
          </p:cNvPr>
          <p:cNvSpPr/>
          <p:nvPr/>
        </p:nvSpPr>
        <p:spPr>
          <a:xfrm>
            <a:off x="4352167" y="67437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0F53A235-38C1-1B87-BC4B-1867FA572D9F}"/>
              </a:ext>
            </a:extLst>
          </p:cNvPr>
          <p:cNvSpPr/>
          <p:nvPr/>
        </p:nvSpPr>
        <p:spPr>
          <a:xfrm>
            <a:off x="5815207" y="72009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descr="53 errors.">
            <a:extLst>
              <a:ext uri="{FF2B5EF4-FFF2-40B4-BE49-F238E27FC236}">
                <a16:creationId xmlns:a16="http://schemas.microsoft.com/office/drawing/2014/main" id="{F7C36376-10BE-BAAE-2C93-63A19F94F967}"/>
              </a:ext>
            </a:extLst>
          </p:cNvPr>
          <p:cNvSpPr/>
          <p:nvPr/>
        </p:nvSpPr>
        <p:spPr>
          <a:xfrm>
            <a:off x="4827655" y="52990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descr="53 errors.">
            <a:extLst>
              <a:ext uri="{FF2B5EF4-FFF2-40B4-BE49-F238E27FC236}">
                <a16:creationId xmlns:a16="http://schemas.microsoft.com/office/drawing/2014/main" id="{8E799844-E991-2F68-8AD8-D3D6B7253726}"/>
              </a:ext>
            </a:extLst>
          </p:cNvPr>
          <p:cNvSpPr/>
          <p:nvPr/>
        </p:nvSpPr>
        <p:spPr>
          <a:xfrm>
            <a:off x="5156839" y="59390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descr="53 errors.">
            <a:extLst>
              <a:ext uri="{FF2B5EF4-FFF2-40B4-BE49-F238E27FC236}">
                <a16:creationId xmlns:a16="http://schemas.microsoft.com/office/drawing/2014/main" id="{86B7EA2D-D14D-CBC1-2028-07976DB5506C}"/>
              </a:ext>
            </a:extLst>
          </p:cNvPr>
          <p:cNvSpPr/>
          <p:nvPr/>
        </p:nvSpPr>
        <p:spPr>
          <a:xfrm>
            <a:off x="5266567" y="52807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descr="53 errors.">
            <a:extLst>
              <a:ext uri="{FF2B5EF4-FFF2-40B4-BE49-F238E27FC236}">
                <a16:creationId xmlns:a16="http://schemas.microsoft.com/office/drawing/2014/main" id="{6F00999F-5DC5-358F-9962-E9982AFFEB5B}"/>
              </a:ext>
            </a:extLst>
          </p:cNvPr>
          <p:cNvSpPr/>
          <p:nvPr/>
        </p:nvSpPr>
        <p:spPr>
          <a:xfrm>
            <a:off x="5156839" y="46589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descr="53 errors.">
            <a:extLst>
              <a:ext uri="{FF2B5EF4-FFF2-40B4-BE49-F238E27FC236}">
                <a16:creationId xmlns:a16="http://schemas.microsoft.com/office/drawing/2014/main" id="{70725ABD-2C23-58C9-E3F8-EDF10B9D3AFE}"/>
              </a:ext>
            </a:extLst>
          </p:cNvPr>
          <p:cNvSpPr/>
          <p:nvPr/>
        </p:nvSpPr>
        <p:spPr>
          <a:xfrm>
            <a:off x="5723767" y="4238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descr="53 errors.">
            <a:extLst>
              <a:ext uri="{FF2B5EF4-FFF2-40B4-BE49-F238E27FC236}">
                <a16:creationId xmlns:a16="http://schemas.microsoft.com/office/drawing/2014/main" id="{39072BC0-E6C9-ED08-D982-F5432E83BFF4}"/>
              </a:ext>
            </a:extLst>
          </p:cNvPr>
          <p:cNvSpPr/>
          <p:nvPr/>
        </p:nvSpPr>
        <p:spPr>
          <a:xfrm>
            <a:off x="5742055" y="50064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descr="53 errors.">
            <a:extLst>
              <a:ext uri="{FF2B5EF4-FFF2-40B4-BE49-F238E27FC236}">
                <a16:creationId xmlns:a16="http://schemas.microsoft.com/office/drawing/2014/main" id="{663B5AFA-F4C7-99E9-0705-0B370BD07AFF}"/>
              </a:ext>
            </a:extLst>
          </p:cNvPr>
          <p:cNvSpPr/>
          <p:nvPr/>
        </p:nvSpPr>
        <p:spPr>
          <a:xfrm>
            <a:off x="5998087" y="54453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descr="53 errors.">
            <a:extLst>
              <a:ext uri="{FF2B5EF4-FFF2-40B4-BE49-F238E27FC236}">
                <a16:creationId xmlns:a16="http://schemas.microsoft.com/office/drawing/2014/main" id="{C7C16FC8-D175-2AC1-E469-BC638740010B}"/>
              </a:ext>
            </a:extLst>
          </p:cNvPr>
          <p:cNvSpPr/>
          <p:nvPr/>
        </p:nvSpPr>
        <p:spPr>
          <a:xfrm>
            <a:off x="5851783" y="61585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99234A1F-7C20-0EB7-DDDA-BA651B5BEDD0}"/>
              </a:ext>
            </a:extLst>
          </p:cNvPr>
          <p:cNvSpPr/>
          <p:nvPr/>
        </p:nvSpPr>
        <p:spPr>
          <a:xfrm>
            <a:off x="6510151" y="65060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9C6F2ABD-B9C3-FE6D-755F-8727CCBD7AEE}"/>
              </a:ext>
            </a:extLst>
          </p:cNvPr>
          <p:cNvSpPr/>
          <p:nvPr/>
        </p:nvSpPr>
        <p:spPr>
          <a:xfrm>
            <a:off x="7003927" y="60488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DFF721A-320E-4187-FDD4-E891B71245D4}"/>
              </a:ext>
            </a:extLst>
          </p:cNvPr>
          <p:cNvSpPr/>
          <p:nvPr/>
        </p:nvSpPr>
        <p:spPr>
          <a:xfrm>
            <a:off x="6711319" y="55367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E9C7D38A-6822-72F5-E9DE-C1074D24CC3C}"/>
              </a:ext>
            </a:extLst>
          </p:cNvPr>
          <p:cNvSpPr/>
          <p:nvPr/>
        </p:nvSpPr>
        <p:spPr>
          <a:xfrm>
            <a:off x="6674743" y="51344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3E1CBF8F-BAB9-86BB-8B90-A1145D835B7E}"/>
              </a:ext>
            </a:extLst>
          </p:cNvPr>
          <p:cNvSpPr/>
          <p:nvPr/>
        </p:nvSpPr>
        <p:spPr>
          <a:xfrm>
            <a:off x="6528439" y="47320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EB1B23A5-E4E6-F44D-9020-9AA0E49C037F}"/>
              </a:ext>
            </a:extLst>
          </p:cNvPr>
          <p:cNvSpPr/>
          <p:nvPr/>
        </p:nvSpPr>
        <p:spPr>
          <a:xfrm>
            <a:off x="6546727" y="42748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5B0DE3E6-B945-0DB9-2088-2B64B7C5BC3E}"/>
              </a:ext>
            </a:extLst>
          </p:cNvPr>
          <p:cNvSpPr/>
          <p:nvPr/>
        </p:nvSpPr>
        <p:spPr>
          <a:xfrm>
            <a:off x="7150231" y="43846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D06212C0-0CF5-5138-DE74-F9825746A48E}"/>
              </a:ext>
            </a:extLst>
          </p:cNvPr>
          <p:cNvSpPr/>
          <p:nvPr/>
        </p:nvSpPr>
        <p:spPr>
          <a:xfrm>
            <a:off x="7205095" y="51344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E0A8023A-B760-0B65-2E7D-2B7748112727}"/>
              </a:ext>
            </a:extLst>
          </p:cNvPr>
          <p:cNvSpPr/>
          <p:nvPr/>
        </p:nvSpPr>
        <p:spPr>
          <a:xfrm>
            <a:off x="7387975" y="56099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D544749C-C34A-802A-9586-9E1C99D0207D}"/>
              </a:ext>
            </a:extLst>
          </p:cNvPr>
          <p:cNvSpPr/>
          <p:nvPr/>
        </p:nvSpPr>
        <p:spPr>
          <a:xfrm>
            <a:off x="7369687" y="6067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1D5B027D-8568-8625-A874-E1C09C140629}"/>
              </a:ext>
            </a:extLst>
          </p:cNvPr>
          <p:cNvSpPr/>
          <p:nvPr/>
        </p:nvSpPr>
        <p:spPr>
          <a:xfrm>
            <a:off x="7369687" y="6524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1A71996E-5C37-B00A-C0DB-713C56C27A68}"/>
              </a:ext>
            </a:extLst>
          </p:cNvPr>
          <p:cNvSpPr/>
          <p:nvPr/>
        </p:nvSpPr>
        <p:spPr>
          <a:xfrm>
            <a:off x="7790311" y="6524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descr="53 errors.">
            <a:extLst>
              <a:ext uri="{FF2B5EF4-FFF2-40B4-BE49-F238E27FC236}">
                <a16:creationId xmlns:a16="http://schemas.microsoft.com/office/drawing/2014/main" id="{543A8EFA-DAC9-532E-E348-8A741656B33B}"/>
              </a:ext>
            </a:extLst>
          </p:cNvPr>
          <p:cNvSpPr/>
          <p:nvPr/>
        </p:nvSpPr>
        <p:spPr>
          <a:xfrm>
            <a:off x="8082919" y="63048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573159B7-C6F9-A48C-5E01-C90BCCB3CA98}"/>
              </a:ext>
            </a:extLst>
          </p:cNvPr>
          <p:cNvSpPr/>
          <p:nvPr/>
        </p:nvSpPr>
        <p:spPr>
          <a:xfrm>
            <a:off x="8448679" y="63231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6E6B7C4A-0AE1-B9D9-A0FE-E004FCA831F9}"/>
              </a:ext>
            </a:extLst>
          </p:cNvPr>
          <p:cNvSpPr/>
          <p:nvPr/>
        </p:nvSpPr>
        <p:spPr>
          <a:xfrm>
            <a:off x="8722999" y="68717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95660581-6F6A-F9C4-5A08-34637EA3F753}"/>
              </a:ext>
            </a:extLst>
          </p:cNvPr>
          <p:cNvSpPr/>
          <p:nvPr/>
        </p:nvSpPr>
        <p:spPr>
          <a:xfrm>
            <a:off x="8759575" y="6067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30859E14-DA6E-3C7A-43AC-79F48E3CE4ED}"/>
              </a:ext>
            </a:extLst>
          </p:cNvPr>
          <p:cNvSpPr/>
          <p:nvPr/>
        </p:nvSpPr>
        <p:spPr>
          <a:xfrm>
            <a:off x="8997319" y="57745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25312543-093C-0ADB-127F-3349CB9F687A}"/>
              </a:ext>
            </a:extLst>
          </p:cNvPr>
          <p:cNvSpPr/>
          <p:nvPr/>
        </p:nvSpPr>
        <p:spPr>
          <a:xfrm>
            <a:off x="8905879" y="54818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4B9C33C8-DE4E-8DBF-5792-FEB1C95B7980}"/>
              </a:ext>
            </a:extLst>
          </p:cNvPr>
          <p:cNvSpPr/>
          <p:nvPr/>
        </p:nvSpPr>
        <p:spPr>
          <a:xfrm>
            <a:off x="9655687" y="55367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C8B12EE6-B694-D996-C19F-3AB1EB14ACC1}"/>
              </a:ext>
            </a:extLst>
          </p:cNvPr>
          <p:cNvSpPr/>
          <p:nvPr/>
        </p:nvSpPr>
        <p:spPr>
          <a:xfrm>
            <a:off x="8979031" y="52990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DE06F983-A3A9-A1AE-5AE3-350C0D4D96C7}"/>
              </a:ext>
            </a:extLst>
          </p:cNvPr>
          <p:cNvSpPr/>
          <p:nvPr/>
        </p:nvSpPr>
        <p:spPr>
          <a:xfrm>
            <a:off x="9289927" y="53173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1607B766-AA2F-75E6-84BC-00079B867E8D}"/>
              </a:ext>
            </a:extLst>
          </p:cNvPr>
          <p:cNvSpPr/>
          <p:nvPr/>
        </p:nvSpPr>
        <p:spPr>
          <a:xfrm>
            <a:off x="9235063" y="50612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A9792B58-0A69-8FDA-218A-BFD600D1350B}"/>
              </a:ext>
            </a:extLst>
          </p:cNvPr>
          <p:cNvSpPr/>
          <p:nvPr/>
        </p:nvSpPr>
        <p:spPr>
          <a:xfrm>
            <a:off x="8777863" y="50429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9EA7348D-63AF-D743-8499-5E542B2F14C1}"/>
              </a:ext>
            </a:extLst>
          </p:cNvPr>
          <p:cNvSpPr/>
          <p:nvPr/>
        </p:nvSpPr>
        <p:spPr>
          <a:xfrm>
            <a:off x="8979031" y="46955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EC48B992-417A-974E-BDC2-6CCA844BAB94}"/>
              </a:ext>
            </a:extLst>
          </p:cNvPr>
          <p:cNvSpPr/>
          <p:nvPr/>
        </p:nvSpPr>
        <p:spPr>
          <a:xfrm>
            <a:off x="9271639" y="48966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27F96267-B5AC-B170-59B6-D125134A95DA}"/>
              </a:ext>
            </a:extLst>
          </p:cNvPr>
          <p:cNvSpPr/>
          <p:nvPr/>
        </p:nvSpPr>
        <p:spPr>
          <a:xfrm>
            <a:off x="9491095" y="48966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5C338810-95E7-C5C6-14A1-63AAF421FC02}"/>
              </a:ext>
            </a:extLst>
          </p:cNvPr>
          <p:cNvSpPr/>
          <p:nvPr/>
        </p:nvSpPr>
        <p:spPr>
          <a:xfrm>
            <a:off x="9417943" y="46955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36C4046B-1C94-1A3F-C33E-9D652A78E544}"/>
              </a:ext>
            </a:extLst>
          </p:cNvPr>
          <p:cNvSpPr/>
          <p:nvPr/>
        </p:nvSpPr>
        <p:spPr>
          <a:xfrm>
            <a:off x="9381367" y="45674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6E51687-EAA8-ED59-DB3C-6B73A86256F8}"/>
              </a:ext>
            </a:extLst>
          </p:cNvPr>
          <p:cNvSpPr/>
          <p:nvPr/>
        </p:nvSpPr>
        <p:spPr>
          <a:xfrm>
            <a:off x="9198487" y="44577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000D9015-C71D-2DCE-9B0D-8CF4F6E5AE98}"/>
              </a:ext>
            </a:extLst>
          </p:cNvPr>
          <p:cNvSpPr/>
          <p:nvPr/>
        </p:nvSpPr>
        <p:spPr>
          <a:xfrm>
            <a:off x="9582535" y="4238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2CD4D92D-DBB4-81DE-8B3C-7135538F6309}"/>
              </a:ext>
            </a:extLst>
          </p:cNvPr>
          <p:cNvSpPr/>
          <p:nvPr/>
        </p:nvSpPr>
        <p:spPr>
          <a:xfrm>
            <a:off x="8302375" y="52441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B31A9933-857A-BF52-DE10-531A8A561F4B}"/>
              </a:ext>
            </a:extLst>
          </p:cNvPr>
          <p:cNvSpPr/>
          <p:nvPr/>
        </p:nvSpPr>
        <p:spPr>
          <a:xfrm>
            <a:off x="8649847" y="54270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04F1DA79-94FB-A4AA-5F53-BC3D0D60683A}"/>
              </a:ext>
            </a:extLst>
          </p:cNvPr>
          <p:cNvSpPr/>
          <p:nvPr/>
        </p:nvSpPr>
        <p:spPr>
          <a:xfrm>
            <a:off x="8192647" y="56282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7A2EDA71-DD0D-7A29-21CE-135331679AE9}"/>
              </a:ext>
            </a:extLst>
          </p:cNvPr>
          <p:cNvSpPr/>
          <p:nvPr/>
        </p:nvSpPr>
        <p:spPr>
          <a:xfrm>
            <a:off x="8101207" y="59025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56ECCC95-269C-25BA-5881-FA1813B9D4C7}"/>
              </a:ext>
            </a:extLst>
          </p:cNvPr>
          <p:cNvSpPr/>
          <p:nvPr/>
        </p:nvSpPr>
        <p:spPr>
          <a:xfrm>
            <a:off x="7717159" y="53173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6BCED219-DF4C-9C84-1918-138E5E564517}"/>
              </a:ext>
            </a:extLst>
          </p:cNvPr>
          <p:cNvSpPr/>
          <p:nvPr/>
        </p:nvSpPr>
        <p:spPr>
          <a:xfrm>
            <a:off x="8156071" y="46772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B877CC76-1484-8EA8-113D-25C84C0471A9}"/>
              </a:ext>
            </a:extLst>
          </p:cNvPr>
          <p:cNvSpPr/>
          <p:nvPr/>
        </p:nvSpPr>
        <p:spPr>
          <a:xfrm>
            <a:off x="7534279" y="47320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E1308492-373D-691D-42E4-DD37FE84E078}"/>
              </a:ext>
            </a:extLst>
          </p:cNvPr>
          <p:cNvSpPr/>
          <p:nvPr/>
        </p:nvSpPr>
        <p:spPr>
          <a:xfrm>
            <a:off x="6797144" y="326669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Oval 58" descr="53 errors.">
            <a:extLst>
              <a:ext uri="{FF2B5EF4-FFF2-40B4-BE49-F238E27FC236}">
                <a16:creationId xmlns:a16="http://schemas.microsoft.com/office/drawing/2014/main" id="{86F37B7D-CDE8-AD79-AAA9-C6225A8C3CAB}"/>
              </a:ext>
            </a:extLst>
          </p:cNvPr>
          <p:cNvSpPr/>
          <p:nvPr/>
        </p:nvSpPr>
        <p:spPr>
          <a:xfrm>
            <a:off x="7418936" y="32484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Oval 59" descr="53 errors.">
            <a:extLst>
              <a:ext uri="{FF2B5EF4-FFF2-40B4-BE49-F238E27FC236}">
                <a16:creationId xmlns:a16="http://schemas.microsoft.com/office/drawing/2014/main" id="{536496D9-EF95-6FAB-C0A8-C59528BD06E8}"/>
              </a:ext>
            </a:extLst>
          </p:cNvPr>
          <p:cNvSpPr/>
          <p:nvPr/>
        </p:nvSpPr>
        <p:spPr>
          <a:xfrm>
            <a:off x="5608424" y="25168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15" name="Picture 11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3956029C-A632-9476-59A2-8F4E5AC48538}"/>
              </a:ext>
            </a:extLst>
          </p:cNvPr>
          <p:cNvPicPr>
            <a:picLocks noChangeAspect="1"/>
          </p:cNvPicPr>
          <p:nvPr/>
        </p:nvPicPr>
        <p:blipFill>
          <a:blip r:embed="rId2"/>
          <a:stretch>
            <a:fillRect/>
          </a:stretch>
        </p:blipFill>
        <p:spPr>
          <a:xfrm>
            <a:off x="14217665" y="1948228"/>
            <a:ext cx="7407147" cy="5643192"/>
          </a:xfrm>
          <a:prstGeom prst="rect">
            <a:avLst/>
          </a:prstGeom>
        </p:spPr>
      </p:pic>
      <p:grpSp>
        <p:nvGrpSpPr>
          <p:cNvPr id="116" name="Group 115" descr="57 errors">
            <a:extLst>
              <a:ext uri="{FF2B5EF4-FFF2-40B4-BE49-F238E27FC236}">
                <a16:creationId xmlns:a16="http://schemas.microsoft.com/office/drawing/2014/main" id="{9EBDB2A3-D983-7E35-5BD4-BBAB7EC69066}"/>
              </a:ext>
            </a:extLst>
          </p:cNvPr>
          <p:cNvGrpSpPr/>
          <p:nvPr/>
        </p:nvGrpSpPr>
        <p:grpSpPr>
          <a:xfrm>
            <a:off x="14175826" y="3742870"/>
            <a:ext cx="7307870" cy="3678048"/>
            <a:chOff x="1165852" y="5384893"/>
            <a:chExt cx="7307870" cy="3678048"/>
          </a:xfrm>
        </p:grpSpPr>
        <p:sp>
          <p:nvSpPr>
            <p:cNvPr id="117" name="Oval 116">
              <a:extLst>
                <a:ext uri="{FF2B5EF4-FFF2-40B4-BE49-F238E27FC236}">
                  <a16:creationId xmlns:a16="http://schemas.microsoft.com/office/drawing/2014/main" id="{5A8B9717-23BD-CD5A-A4A9-58CD56AE59A3}"/>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8866EF48-6B6A-B1CC-AF65-DAC28896DB9F}"/>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2E3E8321-42F0-133F-E2ED-C050003BF045}"/>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F94DD0EA-1E94-053E-272D-522567C4C335}"/>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ABA915E2-CE06-3FC0-4CF6-DBB4DBB10CFA}"/>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B4371330-8595-3176-03D2-28D74C58B705}"/>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4EC66EA9-BDCE-0C74-7364-7E725FFF0916}"/>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CF12B9BE-6602-1AC2-A283-DE12320A7872}"/>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828CD8C0-CF4F-B4B5-4E45-6E5D786A97EE}"/>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6EBBAB57-12E4-8B5A-4D72-FC86B7434ADC}"/>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239AB9FA-B243-AA25-AF75-B1D431162704}"/>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BFA2282F-4C42-EBB3-9286-95711220EF30}"/>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72FA7D26-BFCF-FA87-3E75-54A57EE6C20F}"/>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773BFA02-1154-2B0E-89CD-B37DB721E0C9}"/>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8D8FE2BC-02CD-8E28-EB1B-209BD3FEB983}"/>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Oval 131">
              <a:extLst>
                <a:ext uri="{FF2B5EF4-FFF2-40B4-BE49-F238E27FC236}">
                  <a16:creationId xmlns:a16="http://schemas.microsoft.com/office/drawing/2014/main" id="{772B0598-C4F1-76E1-73B5-FC8C1269D7BF}"/>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Oval 132">
              <a:extLst>
                <a:ext uri="{FF2B5EF4-FFF2-40B4-BE49-F238E27FC236}">
                  <a16:creationId xmlns:a16="http://schemas.microsoft.com/office/drawing/2014/main" id="{5149B334-A669-8F9F-9C42-7300F39B0B51}"/>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Oval 133">
              <a:extLst>
                <a:ext uri="{FF2B5EF4-FFF2-40B4-BE49-F238E27FC236}">
                  <a16:creationId xmlns:a16="http://schemas.microsoft.com/office/drawing/2014/main" id="{6E5E3D6D-CE4B-51AB-A0E8-D4C8C096345A}"/>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Oval 134">
              <a:extLst>
                <a:ext uri="{FF2B5EF4-FFF2-40B4-BE49-F238E27FC236}">
                  <a16:creationId xmlns:a16="http://schemas.microsoft.com/office/drawing/2014/main" id="{BD511890-E9C9-D5B6-E640-50411EE0EBF7}"/>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Oval 135">
              <a:extLst>
                <a:ext uri="{FF2B5EF4-FFF2-40B4-BE49-F238E27FC236}">
                  <a16:creationId xmlns:a16="http://schemas.microsoft.com/office/drawing/2014/main" id="{50E5BEF8-3187-3460-C020-A6D37CEFE82A}"/>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Oval 136">
              <a:extLst>
                <a:ext uri="{FF2B5EF4-FFF2-40B4-BE49-F238E27FC236}">
                  <a16:creationId xmlns:a16="http://schemas.microsoft.com/office/drawing/2014/main" id="{9E6DDDF7-414D-B171-3B57-2BC854631976}"/>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Oval 137">
              <a:extLst>
                <a:ext uri="{FF2B5EF4-FFF2-40B4-BE49-F238E27FC236}">
                  <a16:creationId xmlns:a16="http://schemas.microsoft.com/office/drawing/2014/main" id="{33FB1320-129D-9857-00C9-BF4DB95BBFA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Oval 138">
              <a:extLst>
                <a:ext uri="{FF2B5EF4-FFF2-40B4-BE49-F238E27FC236}">
                  <a16:creationId xmlns:a16="http://schemas.microsoft.com/office/drawing/2014/main" id="{F4B60603-66B3-6BD3-7EF4-422FC9C6DEE5}"/>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Oval 139">
              <a:extLst>
                <a:ext uri="{FF2B5EF4-FFF2-40B4-BE49-F238E27FC236}">
                  <a16:creationId xmlns:a16="http://schemas.microsoft.com/office/drawing/2014/main" id="{A303BDC9-3777-5FC3-9FFD-C86FAE59CD06}"/>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Oval 140">
              <a:extLst>
                <a:ext uri="{FF2B5EF4-FFF2-40B4-BE49-F238E27FC236}">
                  <a16:creationId xmlns:a16="http://schemas.microsoft.com/office/drawing/2014/main" id="{A44232C5-8B00-308F-BBBA-50BDB36047ED}"/>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Oval 141">
              <a:extLst>
                <a:ext uri="{FF2B5EF4-FFF2-40B4-BE49-F238E27FC236}">
                  <a16:creationId xmlns:a16="http://schemas.microsoft.com/office/drawing/2014/main" id="{68E129C4-7CCF-4379-5886-E9D1F40B23A5}"/>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Oval 142">
              <a:extLst>
                <a:ext uri="{FF2B5EF4-FFF2-40B4-BE49-F238E27FC236}">
                  <a16:creationId xmlns:a16="http://schemas.microsoft.com/office/drawing/2014/main" id="{E73D38B0-052C-4931-F45B-CAE0166EF13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Oval 143">
              <a:extLst>
                <a:ext uri="{FF2B5EF4-FFF2-40B4-BE49-F238E27FC236}">
                  <a16:creationId xmlns:a16="http://schemas.microsoft.com/office/drawing/2014/main" id="{B1DD0954-A423-394C-745C-F3CC2B5BCA1A}"/>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Oval 144">
              <a:extLst>
                <a:ext uri="{FF2B5EF4-FFF2-40B4-BE49-F238E27FC236}">
                  <a16:creationId xmlns:a16="http://schemas.microsoft.com/office/drawing/2014/main" id="{7D5F78B4-89A4-F285-6F83-BC691562E93C}"/>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Oval 145">
              <a:extLst>
                <a:ext uri="{FF2B5EF4-FFF2-40B4-BE49-F238E27FC236}">
                  <a16:creationId xmlns:a16="http://schemas.microsoft.com/office/drawing/2014/main" id="{9D373334-8477-60E7-E5ED-DE45FEAF58E0}"/>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Oval 146">
              <a:extLst>
                <a:ext uri="{FF2B5EF4-FFF2-40B4-BE49-F238E27FC236}">
                  <a16:creationId xmlns:a16="http://schemas.microsoft.com/office/drawing/2014/main" id="{875DEF48-4E2B-7557-5D64-4CF2FED8062A}"/>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Oval 147">
              <a:extLst>
                <a:ext uri="{FF2B5EF4-FFF2-40B4-BE49-F238E27FC236}">
                  <a16:creationId xmlns:a16="http://schemas.microsoft.com/office/drawing/2014/main" id="{723987DC-7623-A301-81D8-90C28E840495}"/>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Oval 148">
              <a:extLst>
                <a:ext uri="{FF2B5EF4-FFF2-40B4-BE49-F238E27FC236}">
                  <a16:creationId xmlns:a16="http://schemas.microsoft.com/office/drawing/2014/main" id="{E011CA04-5434-01A1-0DBE-06B05DF7D4E0}"/>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Oval 149">
              <a:extLst>
                <a:ext uri="{FF2B5EF4-FFF2-40B4-BE49-F238E27FC236}">
                  <a16:creationId xmlns:a16="http://schemas.microsoft.com/office/drawing/2014/main" id="{E4FEF4DF-6207-3D9A-64EB-585CCA6789DE}"/>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Oval 150">
              <a:extLst>
                <a:ext uri="{FF2B5EF4-FFF2-40B4-BE49-F238E27FC236}">
                  <a16:creationId xmlns:a16="http://schemas.microsoft.com/office/drawing/2014/main" id="{0A43D738-3102-A9DA-44CC-447AE05B586E}"/>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Oval 151">
              <a:extLst>
                <a:ext uri="{FF2B5EF4-FFF2-40B4-BE49-F238E27FC236}">
                  <a16:creationId xmlns:a16="http://schemas.microsoft.com/office/drawing/2014/main" id="{E1A8A912-E142-C355-E21B-AB3FAA771E54}"/>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Oval 152">
              <a:extLst>
                <a:ext uri="{FF2B5EF4-FFF2-40B4-BE49-F238E27FC236}">
                  <a16:creationId xmlns:a16="http://schemas.microsoft.com/office/drawing/2014/main" id="{E6AF8A44-1523-958E-D5C8-62F97D05429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Oval 153">
              <a:extLst>
                <a:ext uri="{FF2B5EF4-FFF2-40B4-BE49-F238E27FC236}">
                  <a16:creationId xmlns:a16="http://schemas.microsoft.com/office/drawing/2014/main" id="{74916156-ABA4-789E-0F2C-D0BD1CF7FE01}"/>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Oval 154">
              <a:extLst>
                <a:ext uri="{FF2B5EF4-FFF2-40B4-BE49-F238E27FC236}">
                  <a16:creationId xmlns:a16="http://schemas.microsoft.com/office/drawing/2014/main" id="{77A72E89-8216-DE25-55D9-1F1E22F44E73}"/>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Oval 155">
              <a:extLst>
                <a:ext uri="{FF2B5EF4-FFF2-40B4-BE49-F238E27FC236}">
                  <a16:creationId xmlns:a16="http://schemas.microsoft.com/office/drawing/2014/main" id="{BB029F21-CFA6-589C-6E25-F0041ECC3615}"/>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Oval 156">
              <a:extLst>
                <a:ext uri="{FF2B5EF4-FFF2-40B4-BE49-F238E27FC236}">
                  <a16:creationId xmlns:a16="http://schemas.microsoft.com/office/drawing/2014/main" id="{E2276DB2-A4EC-94C4-F92E-971BC909DE52}"/>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Oval 157">
              <a:extLst>
                <a:ext uri="{FF2B5EF4-FFF2-40B4-BE49-F238E27FC236}">
                  <a16:creationId xmlns:a16="http://schemas.microsoft.com/office/drawing/2014/main" id="{CFF66943-7625-89AF-F680-75B60D55B6C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Oval 158">
              <a:extLst>
                <a:ext uri="{FF2B5EF4-FFF2-40B4-BE49-F238E27FC236}">
                  <a16:creationId xmlns:a16="http://schemas.microsoft.com/office/drawing/2014/main" id="{E48E2432-56CA-BCD9-7E07-3D8EB6689748}"/>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Oval 159">
              <a:extLst>
                <a:ext uri="{FF2B5EF4-FFF2-40B4-BE49-F238E27FC236}">
                  <a16:creationId xmlns:a16="http://schemas.microsoft.com/office/drawing/2014/main" id="{E1D2432A-C314-ED8E-6E79-DD22090A4901}"/>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Oval 160">
              <a:extLst>
                <a:ext uri="{FF2B5EF4-FFF2-40B4-BE49-F238E27FC236}">
                  <a16:creationId xmlns:a16="http://schemas.microsoft.com/office/drawing/2014/main" id="{C35EBE93-7E52-5469-5112-544CA02473FB}"/>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Oval 161">
              <a:extLst>
                <a:ext uri="{FF2B5EF4-FFF2-40B4-BE49-F238E27FC236}">
                  <a16:creationId xmlns:a16="http://schemas.microsoft.com/office/drawing/2014/main" id="{F2C7FB89-60B8-F50C-328B-7D8DC93D480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Oval 162">
              <a:extLst>
                <a:ext uri="{FF2B5EF4-FFF2-40B4-BE49-F238E27FC236}">
                  <a16:creationId xmlns:a16="http://schemas.microsoft.com/office/drawing/2014/main" id="{542B04D7-4BFF-3C3F-BB6A-5EF93AB1EA54}"/>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4" name="Oval 163">
              <a:extLst>
                <a:ext uri="{FF2B5EF4-FFF2-40B4-BE49-F238E27FC236}">
                  <a16:creationId xmlns:a16="http://schemas.microsoft.com/office/drawing/2014/main" id="{BA4D5A53-6ED8-EBAC-2F40-30295F31A466}"/>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Oval 164">
              <a:extLst>
                <a:ext uri="{FF2B5EF4-FFF2-40B4-BE49-F238E27FC236}">
                  <a16:creationId xmlns:a16="http://schemas.microsoft.com/office/drawing/2014/main" id="{539A2612-D825-9CCC-B8DA-F655E21FE432}"/>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Oval 165">
              <a:extLst>
                <a:ext uri="{FF2B5EF4-FFF2-40B4-BE49-F238E27FC236}">
                  <a16:creationId xmlns:a16="http://schemas.microsoft.com/office/drawing/2014/main" id="{EBB33577-DDEC-FA8E-B65D-34F2D8517100}"/>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Oval 166">
              <a:extLst>
                <a:ext uri="{FF2B5EF4-FFF2-40B4-BE49-F238E27FC236}">
                  <a16:creationId xmlns:a16="http://schemas.microsoft.com/office/drawing/2014/main" id="{82F48CD6-D4C1-5AE4-A092-44AAEE5B546A}"/>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Oval 167">
              <a:extLst>
                <a:ext uri="{FF2B5EF4-FFF2-40B4-BE49-F238E27FC236}">
                  <a16:creationId xmlns:a16="http://schemas.microsoft.com/office/drawing/2014/main" id="{8E28DAAF-7A70-0382-5B1D-2F81D76E2385}"/>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7308BC70-2D89-DC34-18AF-EC1D3CE35A58}"/>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AD0673A8-9508-D64B-BABF-57EC29D40C69}"/>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1" name="Google Shape;499;g10104eaf235_1_87">
            <a:extLst>
              <a:ext uri="{FF2B5EF4-FFF2-40B4-BE49-F238E27FC236}">
                <a16:creationId xmlns:a16="http://schemas.microsoft.com/office/drawing/2014/main" id="{3BDBF96F-9B4B-2A70-ABA2-D7E5E530EE5D}"/>
              </a:ext>
            </a:extLst>
          </p:cNvPr>
          <p:cNvSpPr txBox="1">
            <a:spLocks/>
          </p:cNvSpPr>
          <p:nvPr/>
        </p:nvSpPr>
        <p:spPr>
          <a:xfrm>
            <a:off x="1213362" y="8125149"/>
            <a:ext cx="21741687" cy="392018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dirty="0">
                <a:latin typeface="Helvetica Neue" panose="02000503000000020004" pitchFamily="2" charset="0"/>
                <a:ea typeface="Helvetica Neue" panose="02000503000000020004" pitchFamily="2" charset="0"/>
                <a:cs typeface="Helvetica Neue" panose="02000503000000020004" pitchFamily="2" charset="0"/>
              </a:rPr>
              <a:t>Most research evaluating heuristics measures </a:t>
            </a:r>
            <a:r>
              <a:rPr lang="en-US" sz="8800" i="1" dirty="0">
                <a:latin typeface="Helvetica Neue" panose="02000503000000020004" pitchFamily="2" charset="0"/>
                <a:ea typeface="Helvetica Neue" panose="02000503000000020004" pitchFamily="2" charset="0"/>
                <a:cs typeface="Helvetica Neue" panose="02000503000000020004" pitchFamily="2" charset="0"/>
              </a:rPr>
              <a:t>consistency across evaluations</a:t>
            </a:r>
            <a:r>
              <a:rPr lang="en-US" sz="8800" dirty="0">
                <a:latin typeface="Helvetica Neue" panose="02000503000000020004" pitchFamily="2" charset="0"/>
                <a:ea typeface="Helvetica Neue" panose="02000503000000020004" pitchFamily="2" charset="0"/>
                <a:cs typeface="Helvetica Neue" panose="02000503000000020004" pitchFamily="2" charset="0"/>
              </a:rPr>
              <a:t> or the </a:t>
            </a:r>
            <a:r>
              <a:rPr lang="en-US" sz="8800" i="1" dirty="0">
                <a:latin typeface="Helvetica Neue" panose="02000503000000020004" pitchFamily="2" charset="0"/>
                <a:ea typeface="Helvetica Neue" panose="02000503000000020004" pitchFamily="2" charset="0"/>
                <a:cs typeface="Helvetica Neue" panose="02000503000000020004" pitchFamily="2" charset="0"/>
              </a:rPr>
              <a:t>effectiveness of the outcomes</a:t>
            </a:r>
            <a:r>
              <a:rPr lang="en-US" sz="8800" dirty="0">
                <a:latin typeface="Helvetica Neue" panose="02000503000000020004" pitchFamily="2" charset="0"/>
                <a:ea typeface="Helvetica Neue" panose="02000503000000020004" pitchFamily="2" charset="0"/>
                <a:cs typeface="Helvetica Neue" panose="02000503000000020004" pitchFamily="2" charset="0"/>
              </a:rPr>
              <a:t>.</a:t>
            </a:r>
          </a:p>
        </p:txBody>
      </p:sp>
    </p:spTree>
    <p:extLst>
      <p:ext uri="{BB962C8B-B14F-4D97-AF65-F5344CB8AC3E}">
        <p14:creationId xmlns:p14="http://schemas.microsoft.com/office/powerpoint/2010/main" val="350678122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69</a:t>
            </a:fld>
            <a:endParaRPr lang="en-US" sz="1800" dirty="0">
              <a:solidFill>
                <a:srgbClr val="5E5E5E"/>
              </a:solidFill>
            </a:endParaRPr>
          </a:p>
        </p:txBody>
      </p:sp>
      <p:pic>
        <p:nvPicPr>
          <p:cNvPr id="7" name="Picture 6"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5A189632-B370-44E3-5572-AC1030A4627B}"/>
              </a:ext>
            </a:extLst>
          </p:cNvPr>
          <p:cNvPicPr>
            <a:picLocks noChangeAspect="1"/>
          </p:cNvPicPr>
          <p:nvPr/>
        </p:nvPicPr>
        <p:blipFill>
          <a:blip r:embed="rId2"/>
          <a:stretch>
            <a:fillRect/>
          </a:stretch>
        </p:blipFill>
        <p:spPr>
          <a:xfrm>
            <a:off x="2632336" y="1948228"/>
            <a:ext cx="7662480" cy="5837720"/>
          </a:xfrm>
          <a:prstGeom prst="rect">
            <a:avLst/>
          </a:prstGeom>
        </p:spPr>
      </p:pic>
      <p:sp>
        <p:nvSpPr>
          <p:cNvPr id="2" name="Oval 1" descr="53 errors.">
            <a:extLst>
              <a:ext uri="{FF2B5EF4-FFF2-40B4-BE49-F238E27FC236}">
                <a16:creationId xmlns:a16="http://schemas.microsoft.com/office/drawing/2014/main" id="{8E7E9C47-BA4B-1164-4BE1-9F12291969C8}"/>
              </a:ext>
            </a:extLst>
          </p:cNvPr>
          <p:cNvSpPr/>
          <p:nvPr/>
        </p:nvSpPr>
        <p:spPr>
          <a:xfrm>
            <a:off x="4508863" y="448308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Oval 2" descr="53 errors.">
            <a:extLst>
              <a:ext uri="{FF2B5EF4-FFF2-40B4-BE49-F238E27FC236}">
                <a16:creationId xmlns:a16="http://schemas.microsoft.com/office/drawing/2014/main" id="{5855B2BB-8E05-346B-0568-93CD07A78113}"/>
              </a:ext>
            </a:extLst>
          </p:cNvPr>
          <p:cNvSpPr/>
          <p:nvPr/>
        </p:nvSpPr>
        <p:spPr>
          <a:xfrm>
            <a:off x="4898608" y="391266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descr="53 errors.">
            <a:extLst>
              <a:ext uri="{FF2B5EF4-FFF2-40B4-BE49-F238E27FC236}">
                <a16:creationId xmlns:a16="http://schemas.microsoft.com/office/drawing/2014/main" id="{3F4C1B23-77CD-8159-825C-5EBCC15C3F73}"/>
              </a:ext>
            </a:extLst>
          </p:cNvPr>
          <p:cNvSpPr/>
          <p:nvPr/>
        </p:nvSpPr>
        <p:spPr>
          <a:xfrm>
            <a:off x="4205863" y="49881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descr="53 errors.">
            <a:extLst>
              <a:ext uri="{FF2B5EF4-FFF2-40B4-BE49-F238E27FC236}">
                <a16:creationId xmlns:a16="http://schemas.microsoft.com/office/drawing/2014/main" id="{9423803C-66FF-A170-EB5B-D2FEE0D4C537}"/>
              </a:ext>
            </a:extLst>
          </p:cNvPr>
          <p:cNvSpPr/>
          <p:nvPr/>
        </p:nvSpPr>
        <p:spPr>
          <a:xfrm>
            <a:off x="4352167" y="67437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0F53A235-38C1-1B87-BC4B-1867FA572D9F}"/>
              </a:ext>
            </a:extLst>
          </p:cNvPr>
          <p:cNvSpPr/>
          <p:nvPr/>
        </p:nvSpPr>
        <p:spPr>
          <a:xfrm>
            <a:off x="5815207" y="72009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descr="53 errors.">
            <a:extLst>
              <a:ext uri="{FF2B5EF4-FFF2-40B4-BE49-F238E27FC236}">
                <a16:creationId xmlns:a16="http://schemas.microsoft.com/office/drawing/2014/main" id="{F7C36376-10BE-BAAE-2C93-63A19F94F967}"/>
              </a:ext>
            </a:extLst>
          </p:cNvPr>
          <p:cNvSpPr/>
          <p:nvPr/>
        </p:nvSpPr>
        <p:spPr>
          <a:xfrm>
            <a:off x="4827655" y="52990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descr="53 errors.">
            <a:extLst>
              <a:ext uri="{FF2B5EF4-FFF2-40B4-BE49-F238E27FC236}">
                <a16:creationId xmlns:a16="http://schemas.microsoft.com/office/drawing/2014/main" id="{8E799844-E991-2F68-8AD8-D3D6B7253726}"/>
              </a:ext>
            </a:extLst>
          </p:cNvPr>
          <p:cNvSpPr/>
          <p:nvPr/>
        </p:nvSpPr>
        <p:spPr>
          <a:xfrm>
            <a:off x="5156839" y="59390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descr="53 errors.">
            <a:extLst>
              <a:ext uri="{FF2B5EF4-FFF2-40B4-BE49-F238E27FC236}">
                <a16:creationId xmlns:a16="http://schemas.microsoft.com/office/drawing/2014/main" id="{86B7EA2D-D14D-CBC1-2028-07976DB5506C}"/>
              </a:ext>
            </a:extLst>
          </p:cNvPr>
          <p:cNvSpPr/>
          <p:nvPr/>
        </p:nvSpPr>
        <p:spPr>
          <a:xfrm>
            <a:off x="5266567" y="52807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descr="53 errors.">
            <a:extLst>
              <a:ext uri="{FF2B5EF4-FFF2-40B4-BE49-F238E27FC236}">
                <a16:creationId xmlns:a16="http://schemas.microsoft.com/office/drawing/2014/main" id="{6F00999F-5DC5-358F-9962-E9982AFFEB5B}"/>
              </a:ext>
            </a:extLst>
          </p:cNvPr>
          <p:cNvSpPr/>
          <p:nvPr/>
        </p:nvSpPr>
        <p:spPr>
          <a:xfrm>
            <a:off x="5156839" y="46589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descr="53 errors.">
            <a:extLst>
              <a:ext uri="{FF2B5EF4-FFF2-40B4-BE49-F238E27FC236}">
                <a16:creationId xmlns:a16="http://schemas.microsoft.com/office/drawing/2014/main" id="{70725ABD-2C23-58C9-E3F8-EDF10B9D3AFE}"/>
              </a:ext>
            </a:extLst>
          </p:cNvPr>
          <p:cNvSpPr/>
          <p:nvPr/>
        </p:nvSpPr>
        <p:spPr>
          <a:xfrm>
            <a:off x="5723767" y="4238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descr="53 errors.">
            <a:extLst>
              <a:ext uri="{FF2B5EF4-FFF2-40B4-BE49-F238E27FC236}">
                <a16:creationId xmlns:a16="http://schemas.microsoft.com/office/drawing/2014/main" id="{39072BC0-E6C9-ED08-D982-F5432E83BFF4}"/>
              </a:ext>
            </a:extLst>
          </p:cNvPr>
          <p:cNvSpPr/>
          <p:nvPr/>
        </p:nvSpPr>
        <p:spPr>
          <a:xfrm>
            <a:off x="5742055" y="50064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descr="53 errors.">
            <a:extLst>
              <a:ext uri="{FF2B5EF4-FFF2-40B4-BE49-F238E27FC236}">
                <a16:creationId xmlns:a16="http://schemas.microsoft.com/office/drawing/2014/main" id="{663B5AFA-F4C7-99E9-0705-0B370BD07AFF}"/>
              </a:ext>
            </a:extLst>
          </p:cNvPr>
          <p:cNvSpPr/>
          <p:nvPr/>
        </p:nvSpPr>
        <p:spPr>
          <a:xfrm>
            <a:off x="5998087" y="54453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descr="53 errors.">
            <a:extLst>
              <a:ext uri="{FF2B5EF4-FFF2-40B4-BE49-F238E27FC236}">
                <a16:creationId xmlns:a16="http://schemas.microsoft.com/office/drawing/2014/main" id="{C7C16FC8-D175-2AC1-E469-BC638740010B}"/>
              </a:ext>
            </a:extLst>
          </p:cNvPr>
          <p:cNvSpPr/>
          <p:nvPr/>
        </p:nvSpPr>
        <p:spPr>
          <a:xfrm>
            <a:off x="5851783" y="61585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99234A1F-7C20-0EB7-DDDA-BA651B5BEDD0}"/>
              </a:ext>
            </a:extLst>
          </p:cNvPr>
          <p:cNvSpPr/>
          <p:nvPr/>
        </p:nvSpPr>
        <p:spPr>
          <a:xfrm>
            <a:off x="6510151" y="65060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9C6F2ABD-B9C3-FE6D-755F-8727CCBD7AEE}"/>
              </a:ext>
            </a:extLst>
          </p:cNvPr>
          <p:cNvSpPr/>
          <p:nvPr/>
        </p:nvSpPr>
        <p:spPr>
          <a:xfrm>
            <a:off x="7003927" y="60488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DFF721A-320E-4187-FDD4-E891B71245D4}"/>
              </a:ext>
            </a:extLst>
          </p:cNvPr>
          <p:cNvSpPr/>
          <p:nvPr/>
        </p:nvSpPr>
        <p:spPr>
          <a:xfrm>
            <a:off x="6711319" y="55367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E9C7D38A-6822-72F5-E9DE-C1074D24CC3C}"/>
              </a:ext>
            </a:extLst>
          </p:cNvPr>
          <p:cNvSpPr/>
          <p:nvPr/>
        </p:nvSpPr>
        <p:spPr>
          <a:xfrm>
            <a:off x="6674743" y="51344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3E1CBF8F-BAB9-86BB-8B90-A1145D835B7E}"/>
              </a:ext>
            </a:extLst>
          </p:cNvPr>
          <p:cNvSpPr/>
          <p:nvPr/>
        </p:nvSpPr>
        <p:spPr>
          <a:xfrm>
            <a:off x="6528439" y="47320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EB1B23A5-E4E6-F44D-9020-9AA0E49C037F}"/>
              </a:ext>
            </a:extLst>
          </p:cNvPr>
          <p:cNvSpPr/>
          <p:nvPr/>
        </p:nvSpPr>
        <p:spPr>
          <a:xfrm>
            <a:off x="6546727" y="42748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5B0DE3E6-B945-0DB9-2088-2B64B7C5BC3E}"/>
              </a:ext>
            </a:extLst>
          </p:cNvPr>
          <p:cNvSpPr/>
          <p:nvPr/>
        </p:nvSpPr>
        <p:spPr>
          <a:xfrm>
            <a:off x="7150231" y="43846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D06212C0-0CF5-5138-DE74-F9825746A48E}"/>
              </a:ext>
            </a:extLst>
          </p:cNvPr>
          <p:cNvSpPr/>
          <p:nvPr/>
        </p:nvSpPr>
        <p:spPr>
          <a:xfrm>
            <a:off x="7205095" y="51344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E0A8023A-B760-0B65-2E7D-2B7748112727}"/>
              </a:ext>
            </a:extLst>
          </p:cNvPr>
          <p:cNvSpPr/>
          <p:nvPr/>
        </p:nvSpPr>
        <p:spPr>
          <a:xfrm>
            <a:off x="7387975" y="56099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D544749C-C34A-802A-9586-9E1C99D0207D}"/>
              </a:ext>
            </a:extLst>
          </p:cNvPr>
          <p:cNvSpPr/>
          <p:nvPr/>
        </p:nvSpPr>
        <p:spPr>
          <a:xfrm>
            <a:off x="7369687" y="6067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1D5B027D-8568-8625-A874-E1C09C140629}"/>
              </a:ext>
            </a:extLst>
          </p:cNvPr>
          <p:cNvSpPr/>
          <p:nvPr/>
        </p:nvSpPr>
        <p:spPr>
          <a:xfrm>
            <a:off x="7369687" y="6524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1A71996E-5C37-B00A-C0DB-713C56C27A68}"/>
              </a:ext>
            </a:extLst>
          </p:cNvPr>
          <p:cNvSpPr/>
          <p:nvPr/>
        </p:nvSpPr>
        <p:spPr>
          <a:xfrm>
            <a:off x="7790311" y="6524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descr="53 errors.">
            <a:extLst>
              <a:ext uri="{FF2B5EF4-FFF2-40B4-BE49-F238E27FC236}">
                <a16:creationId xmlns:a16="http://schemas.microsoft.com/office/drawing/2014/main" id="{543A8EFA-DAC9-532E-E348-8A741656B33B}"/>
              </a:ext>
            </a:extLst>
          </p:cNvPr>
          <p:cNvSpPr/>
          <p:nvPr/>
        </p:nvSpPr>
        <p:spPr>
          <a:xfrm>
            <a:off x="8082919" y="63048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573159B7-C6F9-A48C-5E01-C90BCCB3CA98}"/>
              </a:ext>
            </a:extLst>
          </p:cNvPr>
          <p:cNvSpPr/>
          <p:nvPr/>
        </p:nvSpPr>
        <p:spPr>
          <a:xfrm>
            <a:off x="8448679" y="63231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6E6B7C4A-0AE1-B9D9-A0FE-E004FCA831F9}"/>
              </a:ext>
            </a:extLst>
          </p:cNvPr>
          <p:cNvSpPr/>
          <p:nvPr/>
        </p:nvSpPr>
        <p:spPr>
          <a:xfrm>
            <a:off x="8722999" y="68717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95660581-6F6A-F9C4-5A08-34637EA3F753}"/>
              </a:ext>
            </a:extLst>
          </p:cNvPr>
          <p:cNvSpPr/>
          <p:nvPr/>
        </p:nvSpPr>
        <p:spPr>
          <a:xfrm>
            <a:off x="8759575" y="6067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30859E14-DA6E-3C7A-43AC-79F48E3CE4ED}"/>
              </a:ext>
            </a:extLst>
          </p:cNvPr>
          <p:cNvSpPr/>
          <p:nvPr/>
        </p:nvSpPr>
        <p:spPr>
          <a:xfrm>
            <a:off x="8997319" y="57745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25312543-093C-0ADB-127F-3349CB9F687A}"/>
              </a:ext>
            </a:extLst>
          </p:cNvPr>
          <p:cNvSpPr/>
          <p:nvPr/>
        </p:nvSpPr>
        <p:spPr>
          <a:xfrm>
            <a:off x="8905879" y="54818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4B9C33C8-DE4E-8DBF-5792-FEB1C95B7980}"/>
              </a:ext>
            </a:extLst>
          </p:cNvPr>
          <p:cNvSpPr/>
          <p:nvPr/>
        </p:nvSpPr>
        <p:spPr>
          <a:xfrm>
            <a:off x="9655687" y="55367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C8B12EE6-B694-D996-C19F-3AB1EB14ACC1}"/>
              </a:ext>
            </a:extLst>
          </p:cNvPr>
          <p:cNvSpPr/>
          <p:nvPr/>
        </p:nvSpPr>
        <p:spPr>
          <a:xfrm>
            <a:off x="8979031" y="52990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DE06F983-A3A9-A1AE-5AE3-350C0D4D96C7}"/>
              </a:ext>
            </a:extLst>
          </p:cNvPr>
          <p:cNvSpPr/>
          <p:nvPr/>
        </p:nvSpPr>
        <p:spPr>
          <a:xfrm>
            <a:off x="9289927" y="53173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1607B766-AA2F-75E6-84BC-00079B867E8D}"/>
              </a:ext>
            </a:extLst>
          </p:cNvPr>
          <p:cNvSpPr/>
          <p:nvPr/>
        </p:nvSpPr>
        <p:spPr>
          <a:xfrm>
            <a:off x="9235063" y="50612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A9792B58-0A69-8FDA-218A-BFD600D1350B}"/>
              </a:ext>
            </a:extLst>
          </p:cNvPr>
          <p:cNvSpPr/>
          <p:nvPr/>
        </p:nvSpPr>
        <p:spPr>
          <a:xfrm>
            <a:off x="8777863" y="50429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9EA7348D-63AF-D743-8499-5E542B2F14C1}"/>
              </a:ext>
            </a:extLst>
          </p:cNvPr>
          <p:cNvSpPr/>
          <p:nvPr/>
        </p:nvSpPr>
        <p:spPr>
          <a:xfrm>
            <a:off x="8979031" y="46955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EC48B992-417A-974E-BDC2-6CCA844BAB94}"/>
              </a:ext>
            </a:extLst>
          </p:cNvPr>
          <p:cNvSpPr/>
          <p:nvPr/>
        </p:nvSpPr>
        <p:spPr>
          <a:xfrm>
            <a:off x="9271639" y="48966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27F96267-B5AC-B170-59B6-D125134A95DA}"/>
              </a:ext>
            </a:extLst>
          </p:cNvPr>
          <p:cNvSpPr/>
          <p:nvPr/>
        </p:nvSpPr>
        <p:spPr>
          <a:xfrm>
            <a:off x="9491095" y="48966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5C338810-95E7-C5C6-14A1-63AAF421FC02}"/>
              </a:ext>
            </a:extLst>
          </p:cNvPr>
          <p:cNvSpPr/>
          <p:nvPr/>
        </p:nvSpPr>
        <p:spPr>
          <a:xfrm>
            <a:off x="9417943" y="46955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36C4046B-1C94-1A3F-C33E-9D652A78E544}"/>
              </a:ext>
            </a:extLst>
          </p:cNvPr>
          <p:cNvSpPr/>
          <p:nvPr/>
        </p:nvSpPr>
        <p:spPr>
          <a:xfrm>
            <a:off x="9381367" y="45674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6E51687-EAA8-ED59-DB3C-6B73A86256F8}"/>
              </a:ext>
            </a:extLst>
          </p:cNvPr>
          <p:cNvSpPr/>
          <p:nvPr/>
        </p:nvSpPr>
        <p:spPr>
          <a:xfrm>
            <a:off x="9198487" y="44577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000D9015-C71D-2DCE-9B0D-8CF4F6E5AE98}"/>
              </a:ext>
            </a:extLst>
          </p:cNvPr>
          <p:cNvSpPr/>
          <p:nvPr/>
        </p:nvSpPr>
        <p:spPr>
          <a:xfrm>
            <a:off x="9582535" y="4238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2CD4D92D-DBB4-81DE-8B3C-7135538F6309}"/>
              </a:ext>
            </a:extLst>
          </p:cNvPr>
          <p:cNvSpPr/>
          <p:nvPr/>
        </p:nvSpPr>
        <p:spPr>
          <a:xfrm>
            <a:off x="8302375" y="52441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B31A9933-857A-BF52-DE10-531A8A561F4B}"/>
              </a:ext>
            </a:extLst>
          </p:cNvPr>
          <p:cNvSpPr/>
          <p:nvPr/>
        </p:nvSpPr>
        <p:spPr>
          <a:xfrm>
            <a:off x="8649847" y="54270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04F1DA79-94FB-A4AA-5F53-BC3D0D60683A}"/>
              </a:ext>
            </a:extLst>
          </p:cNvPr>
          <p:cNvSpPr/>
          <p:nvPr/>
        </p:nvSpPr>
        <p:spPr>
          <a:xfrm>
            <a:off x="8192647" y="56282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7A2EDA71-DD0D-7A29-21CE-135331679AE9}"/>
              </a:ext>
            </a:extLst>
          </p:cNvPr>
          <p:cNvSpPr/>
          <p:nvPr/>
        </p:nvSpPr>
        <p:spPr>
          <a:xfrm>
            <a:off x="8101207" y="59025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56ECCC95-269C-25BA-5881-FA1813B9D4C7}"/>
              </a:ext>
            </a:extLst>
          </p:cNvPr>
          <p:cNvSpPr/>
          <p:nvPr/>
        </p:nvSpPr>
        <p:spPr>
          <a:xfrm>
            <a:off x="7717159" y="53173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6BCED219-DF4C-9C84-1918-138E5E564517}"/>
              </a:ext>
            </a:extLst>
          </p:cNvPr>
          <p:cNvSpPr/>
          <p:nvPr/>
        </p:nvSpPr>
        <p:spPr>
          <a:xfrm>
            <a:off x="8156071" y="46772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B877CC76-1484-8EA8-113D-25C84C0471A9}"/>
              </a:ext>
            </a:extLst>
          </p:cNvPr>
          <p:cNvSpPr/>
          <p:nvPr/>
        </p:nvSpPr>
        <p:spPr>
          <a:xfrm>
            <a:off x="7534279" y="47320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E1308492-373D-691D-42E4-DD37FE84E078}"/>
              </a:ext>
            </a:extLst>
          </p:cNvPr>
          <p:cNvSpPr/>
          <p:nvPr/>
        </p:nvSpPr>
        <p:spPr>
          <a:xfrm>
            <a:off x="6797144" y="326669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Oval 58" descr="53 errors.">
            <a:extLst>
              <a:ext uri="{FF2B5EF4-FFF2-40B4-BE49-F238E27FC236}">
                <a16:creationId xmlns:a16="http://schemas.microsoft.com/office/drawing/2014/main" id="{86F37B7D-CDE8-AD79-AAA9-C6225A8C3CAB}"/>
              </a:ext>
            </a:extLst>
          </p:cNvPr>
          <p:cNvSpPr/>
          <p:nvPr/>
        </p:nvSpPr>
        <p:spPr>
          <a:xfrm>
            <a:off x="7418936" y="32484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Oval 59" descr="53 errors.">
            <a:extLst>
              <a:ext uri="{FF2B5EF4-FFF2-40B4-BE49-F238E27FC236}">
                <a16:creationId xmlns:a16="http://schemas.microsoft.com/office/drawing/2014/main" id="{536496D9-EF95-6FAB-C0A8-C59528BD06E8}"/>
              </a:ext>
            </a:extLst>
          </p:cNvPr>
          <p:cNvSpPr/>
          <p:nvPr/>
        </p:nvSpPr>
        <p:spPr>
          <a:xfrm>
            <a:off x="5608424" y="25168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15" name="Picture 11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3956029C-A632-9476-59A2-8F4E5AC48538}"/>
              </a:ext>
            </a:extLst>
          </p:cNvPr>
          <p:cNvPicPr>
            <a:picLocks noChangeAspect="1"/>
          </p:cNvPicPr>
          <p:nvPr/>
        </p:nvPicPr>
        <p:blipFill>
          <a:blip r:embed="rId2"/>
          <a:stretch>
            <a:fillRect/>
          </a:stretch>
        </p:blipFill>
        <p:spPr>
          <a:xfrm>
            <a:off x="14217665" y="1948228"/>
            <a:ext cx="7407147" cy="5643192"/>
          </a:xfrm>
          <a:prstGeom prst="rect">
            <a:avLst/>
          </a:prstGeom>
        </p:spPr>
      </p:pic>
      <p:grpSp>
        <p:nvGrpSpPr>
          <p:cNvPr id="116" name="Group 115" descr="57 errors">
            <a:extLst>
              <a:ext uri="{FF2B5EF4-FFF2-40B4-BE49-F238E27FC236}">
                <a16:creationId xmlns:a16="http://schemas.microsoft.com/office/drawing/2014/main" id="{9EBDB2A3-D983-7E35-5BD4-BBAB7EC69066}"/>
              </a:ext>
            </a:extLst>
          </p:cNvPr>
          <p:cNvGrpSpPr/>
          <p:nvPr/>
        </p:nvGrpSpPr>
        <p:grpSpPr>
          <a:xfrm>
            <a:off x="14175826" y="3742870"/>
            <a:ext cx="7307870" cy="3678048"/>
            <a:chOff x="1165852" y="5384893"/>
            <a:chExt cx="7307870" cy="3678048"/>
          </a:xfrm>
        </p:grpSpPr>
        <p:sp>
          <p:nvSpPr>
            <p:cNvPr id="117" name="Oval 116">
              <a:extLst>
                <a:ext uri="{FF2B5EF4-FFF2-40B4-BE49-F238E27FC236}">
                  <a16:creationId xmlns:a16="http://schemas.microsoft.com/office/drawing/2014/main" id="{5A8B9717-23BD-CD5A-A4A9-58CD56AE59A3}"/>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8866EF48-6B6A-B1CC-AF65-DAC28896DB9F}"/>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2E3E8321-42F0-133F-E2ED-C050003BF045}"/>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F94DD0EA-1E94-053E-272D-522567C4C335}"/>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ABA915E2-CE06-3FC0-4CF6-DBB4DBB10CFA}"/>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B4371330-8595-3176-03D2-28D74C58B705}"/>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4EC66EA9-BDCE-0C74-7364-7E725FFF0916}"/>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CF12B9BE-6602-1AC2-A283-DE12320A7872}"/>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828CD8C0-CF4F-B4B5-4E45-6E5D786A97EE}"/>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6EBBAB57-12E4-8B5A-4D72-FC86B7434ADC}"/>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239AB9FA-B243-AA25-AF75-B1D431162704}"/>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BFA2282F-4C42-EBB3-9286-95711220EF30}"/>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72FA7D26-BFCF-FA87-3E75-54A57EE6C20F}"/>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773BFA02-1154-2B0E-89CD-B37DB721E0C9}"/>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8D8FE2BC-02CD-8E28-EB1B-209BD3FEB983}"/>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Oval 131">
              <a:extLst>
                <a:ext uri="{FF2B5EF4-FFF2-40B4-BE49-F238E27FC236}">
                  <a16:creationId xmlns:a16="http://schemas.microsoft.com/office/drawing/2014/main" id="{772B0598-C4F1-76E1-73B5-FC8C1269D7BF}"/>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Oval 132">
              <a:extLst>
                <a:ext uri="{FF2B5EF4-FFF2-40B4-BE49-F238E27FC236}">
                  <a16:creationId xmlns:a16="http://schemas.microsoft.com/office/drawing/2014/main" id="{5149B334-A669-8F9F-9C42-7300F39B0B51}"/>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Oval 133">
              <a:extLst>
                <a:ext uri="{FF2B5EF4-FFF2-40B4-BE49-F238E27FC236}">
                  <a16:creationId xmlns:a16="http://schemas.microsoft.com/office/drawing/2014/main" id="{6E5E3D6D-CE4B-51AB-A0E8-D4C8C096345A}"/>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Oval 134">
              <a:extLst>
                <a:ext uri="{FF2B5EF4-FFF2-40B4-BE49-F238E27FC236}">
                  <a16:creationId xmlns:a16="http://schemas.microsoft.com/office/drawing/2014/main" id="{BD511890-E9C9-D5B6-E640-50411EE0EBF7}"/>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Oval 135">
              <a:extLst>
                <a:ext uri="{FF2B5EF4-FFF2-40B4-BE49-F238E27FC236}">
                  <a16:creationId xmlns:a16="http://schemas.microsoft.com/office/drawing/2014/main" id="{50E5BEF8-3187-3460-C020-A6D37CEFE82A}"/>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Oval 136">
              <a:extLst>
                <a:ext uri="{FF2B5EF4-FFF2-40B4-BE49-F238E27FC236}">
                  <a16:creationId xmlns:a16="http://schemas.microsoft.com/office/drawing/2014/main" id="{9E6DDDF7-414D-B171-3B57-2BC854631976}"/>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Oval 137">
              <a:extLst>
                <a:ext uri="{FF2B5EF4-FFF2-40B4-BE49-F238E27FC236}">
                  <a16:creationId xmlns:a16="http://schemas.microsoft.com/office/drawing/2014/main" id="{33FB1320-129D-9857-00C9-BF4DB95BBFA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Oval 138">
              <a:extLst>
                <a:ext uri="{FF2B5EF4-FFF2-40B4-BE49-F238E27FC236}">
                  <a16:creationId xmlns:a16="http://schemas.microsoft.com/office/drawing/2014/main" id="{F4B60603-66B3-6BD3-7EF4-422FC9C6DEE5}"/>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Oval 139">
              <a:extLst>
                <a:ext uri="{FF2B5EF4-FFF2-40B4-BE49-F238E27FC236}">
                  <a16:creationId xmlns:a16="http://schemas.microsoft.com/office/drawing/2014/main" id="{A303BDC9-3777-5FC3-9FFD-C86FAE59CD06}"/>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Oval 140">
              <a:extLst>
                <a:ext uri="{FF2B5EF4-FFF2-40B4-BE49-F238E27FC236}">
                  <a16:creationId xmlns:a16="http://schemas.microsoft.com/office/drawing/2014/main" id="{A44232C5-8B00-308F-BBBA-50BDB36047ED}"/>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Oval 141">
              <a:extLst>
                <a:ext uri="{FF2B5EF4-FFF2-40B4-BE49-F238E27FC236}">
                  <a16:creationId xmlns:a16="http://schemas.microsoft.com/office/drawing/2014/main" id="{68E129C4-7CCF-4379-5886-E9D1F40B23A5}"/>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Oval 142">
              <a:extLst>
                <a:ext uri="{FF2B5EF4-FFF2-40B4-BE49-F238E27FC236}">
                  <a16:creationId xmlns:a16="http://schemas.microsoft.com/office/drawing/2014/main" id="{E73D38B0-052C-4931-F45B-CAE0166EF13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Oval 143">
              <a:extLst>
                <a:ext uri="{FF2B5EF4-FFF2-40B4-BE49-F238E27FC236}">
                  <a16:creationId xmlns:a16="http://schemas.microsoft.com/office/drawing/2014/main" id="{B1DD0954-A423-394C-745C-F3CC2B5BCA1A}"/>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Oval 144">
              <a:extLst>
                <a:ext uri="{FF2B5EF4-FFF2-40B4-BE49-F238E27FC236}">
                  <a16:creationId xmlns:a16="http://schemas.microsoft.com/office/drawing/2014/main" id="{7D5F78B4-89A4-F285-6F83-BC691562E93C}"/>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Oval 145">
              <a:extLst>
                <a:ext uri="{FF2B5EF4-FFF2-40B4-BE49-F238E27FC236}">
                  <a16:creationId xmlns:a16="http://schemas.microsoft.com/office/drawing/2014/main" id="{9D373334-8477-60E7-E5ED-DE45FEAF58E0}"/>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Oval 146">
              <a:extLst>
                <a:ext uri="{FF2B5EF4-FFF2-40B4-BE49-F238E27FC236}">
                  <a16:creationId xmlns:a16="http://schemas.microsoft.com/office/drawing/2014/main" id="{875DEF48-4E2B-7557-5D64-4CF2FED8062A}"/>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Oval 147">
              <a:extLst>
                <a:ext uri="{FF2B5EF4-FFF2-40B4-BE49-F238E27FC236}">
                  <a16:creationId xmlns:a16="http://schemas.microsoft.com/office/drawing/2014/main" id="{723987DC-7623-A301-81D8-90C28E840495}"/>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Oval 148">
              <a:extLst>
                <a:ext uri="{FF2B5EF4-FFF2-40B4-BE49-F238E27FC236}">
                  <a16:creationId xmlns:a16="http://schemas.microsoft.com/office/drawing/2014/main" id="{E011CA04-5434-01A1-0DBE-06B05DF7D4E0}"/>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Oval 149">
              <a:extLst>
                <a:ext uri="{FF2B5EF4-FFF2-40B4-BE49-F238E27FC236}">
                  <a16:creationId xmlns:a16="http://schemas.microsoft.com/office/drawing/2014/main" id="{E4FEF4DF-6207-3D9A-64EB-585CCA6789DE}"/>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Oval 150">
              <a:extLst>
                <a:ext uri="{FF2B5EF4-FFF2-40B4-BE49-F238E27FC236}">
                  <a16:creationId xmlns:a16="http://schemas.microsoft.com/office/drawing/2014/main" id="{0A43D738-3102-A9DA-44CC-447AE05B586E}"/>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Oval 151">
              <a:extLst>
                <a:ext uri="{FF2B5EF4-FFF2-40B4-BE49-F238E27FC236}">
                  <a16:creationId xmlns:a16="http://schemas.microsoft.com/office/drawing/2014/main" id="{E1A8A912-E142-C355-E21B-AB3FAA771E54}"/>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Oval 152">
              <a:extLst>
                <a:ext uri="{FF2B5EF4-FFF2-40B4-BE49-F238E27FC236}">
                  <a16:creationId xmlns:a16="http://schemas.microsoft.com/office/drawing/2014/main" id="{E6AF8A44-1523-958E-D5C8-62F97D05429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Oval 153">
              <a:extLst>
                <a:ext uri="{FF2B5EF4-FFF2-40B4-BE49-F238E27FC236}">
                  <a16:creationId xmlns:a16="http://schemas.microsoft.com/office/drawing/2014/main" id="{74916156-ABA4-789E-0F2C-D0BD1CF7FE01}"/>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Oval 154">
              <a:extLst>
                <a:ext uri="{FF2B5EF4-FFF2-40B4-BE49-F238E27FC236}">
                  <a16:creationId xmlns:a16="http://schemas.microsoft.com/office/drawing/2014/main" id="{77A72E89-8216-DE25-55D9-1F1E22F44E73}"/>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Oval 155">
              <a:extLst>
                <a:ext uri="{FF2B5EF4-FFF2-40B4-BE49-F238E27FC236}">
                  <a16:creationId xmlns:a16="http://schemas.microsoft.com/office/drawing/2014/main" id="{BB029F21-CFA6-589C-6E25-F0041ECC3615}"/>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Oval 156">
              <a:extLst>
                <a:ext uri="{FF2B5EF4-FFF2-40B4-BE49-F238E27FC236}">
                  <a16:creationId xmlns:a16="http://schemas.microsoft.com/office/drawing/2014/main" id="{E2276DB2-A4EC-94C4-F92E-971BC909DE52}"/>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Oval 157">
              <a:extLst>
                <a:ext uri="{FF2B5EF4-FFF2-40B4-BE49-F238E27FC236}">
                  <a16:creationId xmlns:a16="http://schemas.microsoft.com/office/drawing/2014/main" id="{CFF66943-7625-89AF-F680-75B60D55B6C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Oval 158">
              <a:extLst>
                <a:ext uri="{FF2B5EF4-FFF2-40B4-BE49-F238E27FC236}">
                  <a16:creationId xmlns:a16="http://schemas.microsoft.com/office/drawing/2014/main" id="{E48E2432-56CA-BCD9-7E07-3D8EB6689748}"/>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Oval 159">
              <a:extLst>
                <a:ext uri="{FF2B5EF4-FFF2-40B4-BE49-F238E27FC236}">
                  <a16:creationId xmlns:a16="http://schemas.microsoft.com/office/drawing/2014/main" id="{E1D2432A-C314-ED8E-6E79-DD22090A4901}"/>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Oval 160">
              <a:extLst>
                <a:ext uri="{FF2B5EF4-FFF2-40B4-BE49-F238E27FC236}">
                  <a16:creationId xmlns:a16="http://schemas.microsoft.com/office/drawing/2014/main" id="{C35EBE93-7E52-5469-5112-544CA02473FB}"/>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Oval 161">
              <a:extLst>
                <a:ext uri="{FF2B5EF4-FFF2-40B4-BE49-F238E27FC236}">
                  <a16:creationId xmlns:a16="http://schemas.microsoft.com/office/drawing/2014/main" id="{F2C7FB89-60B8-F50C-328B-7D8DC93D480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Oval 162">
              <a:extLst>
                <a:ext uri="{FF2B5EF4-FFF2-40B4-BE49-F238E27FC236}">
                  <a16:creationId xmlns:a16="http://schemas.microsoft.com/office/drawing/2014/main" id="{542B04D7-4BFF-3C3F-BB6A-5EF93AB1EA54}"/>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4" name="Oval 163">
              <a:extLst>
                <a:ext uri="{FF2B5EF4-FFF2-40B4-BE49-F238E27FC236}">
                  <a16:creationId xmlns:a16="http://schemas.microsoft.com/office/drawing/2014/main" id="{BA4D5A53-6ED8-EBAC-2F40-30295F31A466}"/>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Oval 164">
              <a:extLst>
                <a:ext uri="{FF2B5EF4-FFF2-40B4-BE49-F238E27FC236}">
                  <a16:creationId xmlns:a16="http://schemas.microsoft.com/office/drawing/2014/main" id="{539A2612-D825-9CCC-B8DA-F655E21FE432}"/>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Oval 165">
              <a:extLst>
                <a:ext uri="{FF2B5EF4-FFF2-40B4-BE49-F238E27FC236}">
                  <a16:creationId xmlns:a16="http://schemas.microsoft.com/office/drawing/2014/main" id="{EBB33577-DDEC-FA8E-B65D-34F2D8517100}"/>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Oval 166">
              <a:extLst>
                <a:ext uri="{FF2B5EF4-FFF2-40B4-BE49-F238E27FC236}">
                  <a16:creationId xmlns:a16="http://schemas.microsoft.com/office/drawing/2014/main" id="{82F48CD6-D4C1-5AE4-A092-44AAEE5B546A}"/>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Oval 167">
              <a:extLst>
                <a:ext uri="{FF2B5EF4-FFF2-40B4-BE49-F238E27FC236}">
                  <a16:creationId xmlns:a16="http://schemas.microsoft.com/office/drawing/2014/main" id="{8E28DAAF-7A70-0382-5B1D-2F81D76E2385}"/>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7308BC70-2D89-DC34-18AF-EC1D3CE35A58}"/>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AD0673A8-9508-D64B-BABF-57EC29D40C69}"/>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1" name="Google Shape;499;g10104eaf235_1_87">
            <a:extLst>
              <a:ext uri="{FF2B5EF4-FFF2-40B4-BE49-F238E27FC236}">
                <a16:creationId xmlns:a16="http://schemas.microsoft.com/office/drawing/2014/main" id="{3BDBF96F-9B4B-2A70-ABA2-D7E5E530EE5D}"/>
              </a:ext>
            </a:extLst>
          </p:cNvPr>
          <p:cNvSpPr txBox="1">
            <a:spLocks/>
          </p:cNvSpPr>
          <p:nvPr/>
        </p:nvSpPr>
        <p:spPr>
          <a:xfrm>
            <a:off x="1213362" y="8125149"/>
            <a:ext cx="21741687" cy="392018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dirty="0">
                <a:latin typeface="Helvetica Neue" panose="02000503000000020004" pitchFamily="2" charset="0"/>
                <a:ea typeface="Helvetica Neue" panose="02000503000000020004" pitchFamily="2" charset="0"/>
                <a:cs typeface="Helvetica Neue" panose="02000503000000020004" pitchFamily="2" charset="0"/>
              </a:rPr>
              <a:t>A: 54 errors vs B: 61…</a:t>
            </a:r>
          </a:p>
        </p:txBody>
      </p:sp>
    </p:spTree>
    <p:extLst>
      <p:ext uri="{BB962C8B-B14F-4D97-AF65-F5344CB8AC3E}">
        <p14:creationId xmlns:p14="http://schemas.microsoft.com/office/powerpoint/2010/main" val="159183239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7</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solidFill>
                  <a:srgbClr val="000000"/>
                </a:solidFill>
              </a:rPr>
              <a:t> – Low contrast</a:t>
            </a:r>
            <a:endParaRPr kumimoji="0" lang="en-US" sz="4000" b="1" i="0" u="none" strike="noStrike" cap="none" spc="0" normalizeH="0" baseline="0" dirty="0">
              <a:solidFill>
                <a:srgbClr val="000000"/>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Tree>
    <p:extLst>
      <p:ext uri="{BB962C8B-B14F-4D97-AF65-F5344CB8AC3E}">
        <p14:creationId xmlns:p14="http://schemas.microsoft.com/office/powerpoint/2010/main" val="323237231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70</a:t>
            </a:fld>
            <a:endParaRPr lang="en-US" sz="1800" dirty="0">
              <a:solidFill>
                <a:srgbClr val="5E5E5E"/>
              </a:solidFill>
            </a:endParaRPr>
          </a:p>
        </p:txBody>
      </p:sp>
      <p:pic>
        <p:nvPicPr>
          <p:cNvPr id="115" name="Picture 11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3956029C-A632-9476-59A2-8F4E5AC48538}"/>
              </a:ext>
            </a:extLst>
          </p:cNvPr>
          <p:cNvPicPr>
            <a:picLocks noChangeAspect="1"/>
          </p:cNvPicPr>
          <p:nvPr/>
        </p:nvPicPr>
        <p:blipFill>
          <a:blip r:embed="rId2"/>
          <a:stretch>
            <a:fillRect/>
          </a:stretch>
        </p:blipFill>
        <p:spPr>
          <a:xfrm>
            <a:off x="14217665" y="1948228"/>
            <a:ext cx="7407147" cy="5643192"/>
          </a:xfrm>
          <a:prstGeom prst="rect">
            <a:avLst/>
          </a:prstGeom>
        </p:spPr>
      </p:pic>
      <p:grpSp>
        <p:nvGrpSpPr>
          <p:cNvPr id="116" name="Group 115" descr="57 errors">
            <a:extLst>
              <a:ext uri="{FF2B5EF4-FFF2-40B4-BE49-F238E27FC236}">
                <a16:creationId xmlns:a16="http://schemas.microsoft.com/office/drawing/2014/main" id="{9EBDB2A3-D983-7E35-5BD4-BBAB7EC69066}"/>
              </a:ext>
            </a:extLst>
          </p:cNvPr>
          <p:cNvGrpSpPr/>
          <p:nvPr/>
        </p:nvGrpSpPr>
        <p:grpSpPr>
          <a:xfrm>
            <a:off x="14175826" y="3742870"/>
            <a:ext cx="7307870" cy="3678048"/>
            <a:chOff x="1165852" y="5384893"/>
            <a:chExt cx="7307870" cy="3678048"/>
          </a:xfrm>
        </p:grpSpPr>
        <p:sp>
          <p:nvSpPr>
            <p:cNvPr id="117" name="Oval 116">
              <a:extLst>
                <a:ext uri="{FF2B5EF4-FFF2-40B4-BE49-F238E27FC236}">
                  <a16:creationId xmlns:a16="http://schemas.microsoft.com/office/drawing/2014/main" id="{5A8B9717-23BD-CD5A-A4A9-58CD56AE59A3}"/>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8866EF48-6B6A-B1CC-AF65-DAC28896DB9F}"/>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2E3E8321-42F0-133F-E2ED-C050003BF045}"/>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F94DD0EA-1E94-053E-272D-522567C4C335}"/>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ABA915E2-CE06-3FC0-4CF6-DBB4DBB10CFA}"/>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B4371330-8595-3176-03D2-28D74C58B705}"/>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4EC66EA9-BDCE-0C74-7364-7E725FFF0916}"/>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CF12B9BE-6602-1AC2-A283-DE12320A7872}"/>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828CD8C0-CF4F-B4B5-4E45-6E5D786A97EE}"/>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6EBBAB57-12E4-8B5A-4D72-FC86B7434ADC}"/>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239AB9FA-B243-AA25-AF75-B1D431162704}"/>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BFA2282F-4C42-EBB3-9286-95711220EF30}"/>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72FA7D26-BFCF-FA87-3E75-54A57EE6C20F}"/>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773BFA02-1154-2B0E-89CD-B37DB721E0C9}"/>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8D8FE2BC-02CD-8E28-EB1B-209BD3FEB983}"/>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Oval 131">
              <a:extLst>
                <a:ext uri="{FF2B5EF4-FFF2-40B4-BE49-F238E27FC236}">
                  <a16:creationId xmlns:a16="http://schemas.microsoft.com/office/drawing/2014/main" id="{772B0598-C4F1-76E1-73B5-FC8C1269D7BF}"/>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Oval 132">
              <a:extLst>
                <a:ext uri="{FF2B5EF4-FFF2-40B4-BE49-F238E27FC236}">
                  <a16:creationId xmlns:a16="http://schemas.microsoft.com/office/drawing/2014/main" id="{5149B334-A669-8F9F-9C42-7300F39B0B51}"/>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Oval 133">
              <a:extLst>
                <a:ext uri="{FF2B5EF4-FFF2-40B4-BE49-F238E27FC236}">
                  <a16:creationId xmlns:a16="http://schemas.microsoft.com/office/drawing/2014/main" id="{6E5E3D6D-CE4B-51AB-A0E8-D4C8C096345A}"/>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Oval 134">
              <a:extLst>
                <a:ext uri="{FF2B5EF4-FFF2-40B4-BE49-F238E27FC236}">
                  <a16:creationId xmlns:a16="http://schemas.microsoft.com/office/drawing/2014/main" id="{BD511890-E9C9-D5B6-E640-50411EE0EBF7}"/>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Oval 135">
              <a:extLst>
                <a:ext uri="{FF2B5EF4-FFF2-40B4-BE49-F238E27FC236}">
                  <a16:creationId xmlns:a16="http://schemas.microsoft.com/office/drawing/2014/main" id="{50E5BEF8-3187-3460-C020-A6D37CEFE82A}"/>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Oval 136">
              <a:extLst>
                <a:ext uri="{FF2B5EF4-FFF2-40B4-BE49-F238E27FC236}">
                  <a16:creationId xmlns:a16="http://schemas.microsoft.com/office/drawing/2014/main" id="{9E6DDDF7-414D-B171-3B57-2BC854631976}"/>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Oval 137">
              <a:extLst>
                <a:ext uri="{FF2B5EF4-FFF2-40B4-BE49-F238E27FC236}">
                  <a16:creationId xmlns:a16="http://schemas.microsoft.com/office/drawing/2014/main" id="{33FB1320-129D-9857-00C9-BF4DB95BBFA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Oval 138">
              <a:extLst>
                <a:ext uri="{FF2B5EF4-FFF2-40B4-BE49-F238E27FC236}">
                  <a16:creationId xmlns:a16="http://schemas.microsoft.com/office/drawing/2014/main" id="{F4B60603-66B3-6BD3-7EF4-422FC9C6DEE5}"/>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Oval 139">
              <a:extLst>
                <a:ext uri="{FF2B5EF4-FFF2-40B4-BE49-F238E27FC236}">
                  <a16:creationId xmlns:a16="http://schemas.microsoft.com/office/drawing/2014/main" id="{A303BDC9-3777-5FC3-9FFD-C86FAE59CD06}"/>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Oval 140">
              <a:extLst>
                <a:ext uri="{FF2B5EF4-FFF2-40B4-BE49-F238E27FC236}">
                  <a16:creationId xmlns:a16="http://schemas.microsoft.com/office/drawing/2014/main" id="{A44232C5-8B00-308F-BBBA-50BDB36047ED}"/>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Oval 141">
              <a:extLst>
                <a:ext uri="{FF2B5EF4-FFF2-40B4-BE49-F238E27FC236}">
                  <a16:creationId xmlns:a16="http://schemas.microsoft.com/office/drawing/2014/main" id="{68E129C4-7CCF-4379-5886-E9D1F40B23A5}"/>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Oval 142">
              <a:extLst>
                <a:ext uri="{FF2B5EF4-FFF2-40B4-BE49-F238E27FC236}">
                  <a16:creationId xmlns:a16="http://schemas.microsoft.com/office/drawing/2014/main" id="{E73D38B0-052C-4931-F45B-CAE0166EF13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Oval 143">
              <a:extLst>
                <a:ext uri="{FF2B5EF4-FFF2-40B4-BE49-F238E27FC236}">
                  <a16:creationId xmlns:a16="http://schemas.microsoft.com/office/drawing/2014/main" id="{B1DD0954-A423-394C-745C-F3CC2B5BCA1A}"/>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Oval 144">
              <a:extLst>
                <a:ext uri="{FF2B5EF4-FFF2-40B4-BE49-F238E27FC236}">
                  <a16:creationId xmlns:a16="http://schemas.microsoft.com/office/drawing/2014/main" id="{7D5F78B4-89A4-F285-6F83-BC691562E93C}"/>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Oval 145">
              <a:extLst>
                <a:ext uri="{FF2B5EF4-FFF2-40B4-BE49-F238E27FC236}">
                  <a16:creationId xmlns:a16="http://schemas.microsoft.com/office/drawing/2014/main" id="{9D373334-8477-60E7-E5ED-DE45FEAF58E0}"/>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Oval 146">
              <a:extLst>
                <a:ext uri="{FF2B5EF4-FFF2-40B4-BE49-F238E27FC236}">
                  <a16:creationId xmlns:a16="http://schemas.microsoft.com/office/drawing/2014/main" id="{875DEF48-4E2B-7557-5D64-4CF2FED8062A}"/>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Oval 147">
              <a:extLst>
                <a:ext uri="{FF2B5EF4-FFF2-40B4-BE49-F238E27FC236}">
                  <a16:creationId xmlns:a16="http://schemas.microsoft.com/office/drawing/2014/main" id="{723987DC-7623-A301-81D8-90C28E840495}"/>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Oval 148">
              <a:extLst>
                <a:ext uri="{FF2B5EF4-FFF2-40B4-BE49-F238E27FC236}">
                  <a16:creationId xmlns:a16="http://schemas.microsoft.com/office/drawing/2014/main" id="{E011CA04-5434-01A1-0DBE-06B05DF7D4E0}"/>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Oval 149">
              <a:extLst>
                <a:ext uri="{FF2B5EF4-FFF2-40B4-BE49-F238E27FC236}">
                  <a16:creationId xmlns:a16="http://schemas.microsoft.com/office/drawing/2014/main" id="{E4FEF4DF-6207-3D9A-64EB-585CCA6789DE}"/>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Oval 150">
              <a:extLst>
                <a:ext uri="{FF2B5EF4-FFF2-40B4-BE49-F238E27FC236}">
                  <a16:creationId xmlns:a16="http://schemas.microsoft.com/office/drawing/2014/main" id="{0A43D738-3102-A9DA-44CC-447AE05B586E}"/>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Oval 151">
              <a:extLst>
                <a:ext uri="{FF2B5EF4-FFF2-40B4-BE49-F238E27FC236}">
                  <a16:creationId xmlns:a16="http://schemas.microsoft.com/office/drawing/2014/main" id="{E1A8A912-E142-C355-E21B-AB3FAA771E54}"/>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Oval 152">
              <a:extLst>
                <a:ext uri="{FF2B5EF4-FFF2-40B4-BE49-F238E27FC236}">
                  <a16:creationId xmlns:a16="http://schemas.microsoft.com/office/drawing/2014/main" id="{E6AF8A44-1523-958E-D5C8-62F97D05429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Oval 153">
              <a:extLst>
                <a:ext uri="{FF2B5EF4-FFF2-40B4-BE49-F238E27FC236}">
                  <a16:creationId xmlns:a16="http://schemas.microsoft.com/office/drawing/2014/main" id="{74916156-ABA4-789E-0F2C-D0BD1CF7FE01}"/>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Oval 154">
              <a:extLst>
                <a:ext uri="{FF2B5EF4-FFF2-40B4-BE49-F238E27FC236}">
                  <a16:creationId xmlns:a16="http://schemas.microsoft.com/office/drawing/2014/main" id="{77A72E89-8216-DE25-55D9-1F1E22F44E73}"/>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Oval 155">
              <a:extLst>
                <a:ext uri="{FF2B5EF4-FFF2-40B4-BE49-F238E27FC236}">
                  <a16:creationId xmlns:a16="http://schemas.microsoft.com/office/drawing/2014/main" id="{BB029F21-CFA6-589C-6E25-F0041ECC3615}"/>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Oval 156">
              <a:extLst>
                <a:ext uri="{FF2B5EF4-FFF2-40B4-BE49-F238E27FC236}">
                  <a16:creationId xmlns:a16="http://schemas.microsoft.com/office/drawing/2014/main" id="{E2276DB2-A4EC-94C4-F92E-971BC909DE52}"/>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Oval 157">
              <a:extLst>
                <a:ext uri="{FF2B5EF4-FFF2-40B4-BE49-F238E27FC236}">
                  <a16:creationId xmlns:a16="http://schemas.microsoft.com/office/drawing/2014/main" id="{CFF66943-7625-89AF-F680-75B60D55B6C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Oval 158">
              <a:extLst>
                <a:ext uri="{FF2B5EF4-FFF2-40B4-BE49-F238E27FC236}">
                  <a16:creationId xmlns:a16="http://schemas.microsoft.com/office/drawing/2014/main" id="{E48E2432-56CA-BCD9-7E07-3D8EB6689748}"/>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Oval 159">
              <a:extLst>
                <a:ext uri="{FF2B5EF4-FFF2-40B4-BE49-F238E27FC236}">
                  <a16:creationId xmlns:a16="http://schemas.microsoft.com/office/drawing/2014/main" id="{E1D2432A-C314-ED8E-6E79-DD22090A4901}"/>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Oval 160">
              <a:extLst>
                <a:ext uri="{FF2B5EF4-FFF2-40B4-BE49-F238E27FC236}">
                  <a16:creationId xmlns:a16="http://schemas.microsoft.com/office/drawing/2014/main" id="{C35EBE93-7E52-5469-5112-544CA02473FB}"/>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Oval 161">
              <a:extLst>
                <a:ext uri="{FF2B5EF4-FFF2-40B4-BE49-F238E27FC236}">
                  <a16:creationId xmlns:a16="http://schemas.microsoft.com/office/drawing/2014/main" id="{F2C7FB89-60B8-F50C-328B-7D8DC93D480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Oval 162">
              <a:extLst>
                <a:ext uri="{FF2B5EF4-FFF2-40B4-BE49-F238E27FC236}">
                  <a16:creationId xmlns:a16="http://schemas.microsoft.com/office/drawing/2014/main" id="{542B04D7-4BFF-3C3F-BB6A-5EF93AB1EA54}"/>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4" name="Oval 163">
              <a:extLst>
                <a:ext uri="{FF2B5EF4-FFF2-40B4-BE49-F238E27FC236}">
                  <a16:creationId xmlns:a16="http://schemas.microsoft.com/office/drawing/2014/main" id="{BA4D5A53-6ED8-EBAC-2F40-30295F31A466}"/>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Oval 164">
              <a:extLst>
                <a:ext uri="{FF2B5EF4-FFF2-40B4-BE49-F238E27FC236}">
                  <a16:creationId xmlns:a16="http://schemas.microsoft.com/office/drawing/2014/main" id="{539A2612-D825-9CCC-B8DA-F655E21FE432}"/>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Oval 165">
              <a:extLst>
                <a:ext uri="{FF2B5EF4-FFF2-40B4-BE49-F238E27FC236}">
                  <a16:creationId xmlns:a16="http://schemas.microsoft.com/office/drawing/2014/main" id="{EBB33577-DDEC-FA8E-B65D-34F2D8517100}"/>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Oval 166">
              <a:extLst>
                <a:ext uri="{FF2B5EF4-FFF2-40B4-BE49-F238E27FC236}">
                  <a16:creationId xmlns:a16="http://schemas.microsoft.com/office/drawing/2014/main" id="{82F48CD6-D4C1-5AE4-A092-44AAEE5B546A}"/>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Oval 167">
              <a:extLst>
                <a:ext uri="{FF2B5EF4-FFF2-40B4-BE49-F238E27FC236}">
                  <a16:creationId xmlns:a16="http://schemas.microsoft.com/office/drawing/2014/main" id="{8E28DAAF-7A70-0382-5B1D-2F81D76E2385}"/>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7308BC70-2D89-DC34-18AF-EC1D3CE35A58}"/>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AD0673A8-9508-D64B-BABF-57EC29D40C69}"/>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1" name="Google Shape;499;g10104eaf235_1_87">
            <a:extLst>
              <a:ext uri="{FF2B5EF4-FFF2-40B4-BE49-F238E27FC236}">
                <a16:creationId xmlns:a16="http://schemas.microsoft.com/office/drawing/2014/main" id="{3BDBF96F-9B4B-2A70-ABA2-D7E5E530EE5D}"/>
              </a:ext>
            </a:extLst>
          </p:cNvPr>
          <p:cNvSpPr txBox="1">
            <a:spLocks/>
          </p:cNvSpPr>
          <p:nvPr/>
        </p:nvSpPr>
        <p:spPr>
          <a:xfrm>
            <a:off x="1213362" y="8125149"/>
            <a:ext cx="21741687" cy="392018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dirty="0">
                <a:latin typeface="Helvetica Neue" panose="02000503000000020004" pitchFamily="2" charset="0"/>
                <a:ea typeface="Helvetica Neue" panose="02000503000000020004" pitchFamily="2" charset="0"/>
                <a:cs typeface="Helvetica Neue" panose="02000503000000020004" pitchFamily="2" charset="0"/>
              </a:rPr>
              <a:t>Can we find cases where practitioners found this work intimidating and are now more confident and willing?</a:t>
            </a:r>
          </a:p>
        </p:txBody>
      </p:sp>
      <p:pic>
        <p:nvPicPr>
          <p:cNvPr id="6" name="Picture 5"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02438C80-D28A-1382-949E-754C5C0ACE42}"/>
              </a:ext>
            </a:extLst>
          </p:cNvPr>
          <p:cNvPicPr>
            <a:picLocks noChangeAspect="1"/>
          </p:cNvPicPr>
          <p:nvPr/>
        </p:nvPicPr>
        <p:blipFill>
          <a:blip r:embed="rId2"/>
          <a:stretch>
            <a:fillRect/>
          </a:stretch>
        </p:blipFill>
        <p:spPr>
          <a:xfrm>
            <a:off x="2632336" y="1948228"/>
            <a:ext cx="7662480" cy="5837720"/>
          </a:xfrm>
          <a:prstGeom prst="rect">
            <a:avLst/>
          </a:prstGeom>
        </p:spPr>
      </p:pic>
    </p:spTree>
    <p:extLst>
      <p:ext uri="{BB962C8B-B14F-4D97-AF65-F5344CB8AC3E}">
        <p14:creationId xmlns:p14="http://schemas.microsoft.com/office/powerpoint/2010/main" val="294595818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71</a:t>
            </a:fld>
            <a:endParaRPr lang="en-US" sz="1800" dirty="0">
              <a:solidFill>
                <a:srgbClr val="5E5E5E"/>
              </a:solidFill>
            </a:endParaRPr>
          </a:p>
        </p:txBody>
      </p:sp>
      <p:pic>
        <p:nvPicPr>
          <p:cNvPr id="7" name="Picture 6"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5A189632-B370-44E3-5572-AC1030A4627B}"/>
              </a:ext>
            </a:extLst>
          </p:cNvPr>
          <p:cNvPicPr>
            <a:picLocks noChangeAspect="1"/>
          </p:cNvPicPr>
          <p:nvPr/>
        </p:nvPicPr>
        <p:blipFill>
          <a:blip r:embed="rId2"/>
          <a:stretch>
            <a:fillRect/>
          </a:stretch>
        </p:blipFill>
        <p:spPr>
          <a:xfrm>
            <a:off x="14894627" y="4214611"/>
            <a:ext cx="7662480" cy="5837720"/>
          </a:xfrm>
          <a:prstGeom prst="rect">
            <a:avLst/>
          </a:prstGeom>
        </p:spPr>
      </p:pic>
      <p:sp>
        <p:nvSpPr>
          <p:cNvPr id="8" name="Text Placeholder 1">
            <a:extLst>
              <a:ext uri="{FF2B5EF4-FFF2-40B4-BE49-F238E27FC236}">
                <a16:creationId xmlns:a16="http://schemas.microsoft.com/office/drawing/2014/main" id="{1C3A225B-34F4-FFD7-CC49-C15DCF06B6DE}"/>
              </a:ext>
            </a:extLst>
          </p:cNvPr>
          <p:cNvSpPr txBox="1">
            <a:spLocks/>
          </p:cNvSpPr>
          <p:nvPr/>
        </p:nvSpPr>
        <p:spPr>
          <a:xfrm>
            <a:off x="2426085" y="4540215"/>
            <a:ext cx="8989608" cy="5345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l" defTabSz="2438338" rtl="0" latinLnBrk="0">
              <a:lnSpc>
                <a:spcPct val="80000"/>
              </a:lnSpc>
              <a:spcBef>
                <a:spcPts val="0"/>
              </a:spcBef>
              <a:spcAft>
                <a:spcPts val="0"/>
              </a:spcAft>
              <a:buClrTx/>
              <a:buSzTx/>
              <a:buFontTx/>
              <a:buNone/>
              <a:tabLst/>
              <a:defRPr sz="11600" b="0" i="0" u="none" strike="noStrike" cap="none" spc="-232"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a:lstStyle>
          <a:p>
            <a:pPr algn="ctr" hangingPunct="1"/>
            <a:r>
              <a:rPr lang="en-US" sz="7200" dirty="0">
                <a:latin typeface="Helvetica Neue" panose="02000503000000020004" pitchFamily="2" charset="0"/>
                <a:ea typeface="Helvetica Neue" panose="02000503000000020004" pitchFamily="2" charset="0"/>
                <a:cs typeface="Helvetica Neue" panose="02000503000000020004" pitchFamily="2" charset="0"/>
              </a:rPr>
              <a:t>“An organized set of heuristics and examples gave me the confidence I needed!”</a:t>
            </a:r>
          </a:p>
        </p:txBody>
      </p:sp>
      <p:sp>
        <p:nvSpPr>
          <p:cNvPr id="10" name="Cloud 9">
            <a:extLst>
              <a:ext uri="{FF2B5EF4-FFF2-40B4-BE49-F238E27FC236}">
                <a16:creationId xmlns:a16="http://schemas.microsoft.com/office/drawing/2014/main" id="{617AFF3B-DE97-DD10-DB76-1D874ADECD65}"/>
              </a:ext>
            </a:extLst>
          </p:cNvPr>
          <p:cNvSpPr/>
          <p:nvPr/>
        </p:nvSpPr>
        <p:spPr>
          <a:xfrm rot="11042069">
            <a:off x="846403" y="3340005"/>
            <a:ext cx="12195557" cy="7035988"/>
          </a:xfrm>
          <a:prstGeom prst="cloud">
            <a:avLst/>
          </a:prstGeom>
          <a:noFill/>
          <a:ln w="38100" cap="flat">
            <a:solidFill>
              <a:srgbClr val="5E5E5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Oval 1" descr="53 errors.">
            <a:extLst>
              <a:ext uri="{FF2B5EF4-FFF2-40B4-BE49-F238E27FC236}">
                <a16:creationId xmlns:a16="http://schemas.microsoft.com/office/drawing/2014/main" id="{8E7E9C47-BA4B-1164-4BE1-9F12291969C8}"/>
              </a:ext>
            </a:extLst>
          </p:cNvPr>
          <p:cNvSpPr/>
          <p:nvPr/>
        </p:nvSpPr>
        <p:spPr>
          <a:xfrm>
            <a:off x="16771154" y="67494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Oval 2" descr="53 errors.">
            <a:extLst>
              <a:ext uri="{FF2B5EF4-FFF2-40B4-BE49-F238E27FC236}">
                <a16:creationId xmlns:a16="http://schemas.microsoft.com/office/drawing/2014/main" id="{5855B2BB-8E05-346B-0568-93CD07A78113}"/>
              </a:ext>
            </a:extLst>
          </p:cNvPr>
          <p:cNvSpPr/>
          <p:nvPr/>
        </p:nvSpPr>
        <p:spPr>
          <a:xfrm>
            <a:off x="17160899" y="61790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descr="53 errors.">
            <a:extLst>
              <a:ext uri="{FF2B5EF4-FFF2-40B4-BE49-F238E27FC236}">
                <a16:creationId xmlns:a16="http://schemas.microsoft.com/office/drawing/2014/main" id="{3F4C1B23-77CD-8159-825C-5EBCC15C3F73}"/>
              </a:ext>
            </a:extLst>
          </p:cNvPr>
          <p:cNvSpPr/>
          <p:nvPr/>
        </p:nvSpPr>
        <p:spPr>
          <a:xfrm>
            <a:off x="16468154" y="725450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descr="53 errors.">
            <a:extLst>
              <a:ext uri="{FF2B5EF4-FFF2-40B4-BE49-F238E27FC236}">
                <a16:creationId xmlns:a16="http://schemas.microsoft.com/office/drawing/2014/main" id="{9423803C-66FF-A170-EB5B-D2FEE0D4C537}"/>
              </a:ext>
            </a:extLst>
          </p:cNvPr>
          <p:cNvSpPr/>
          <p:nvPr/>
        </p:nvSpPr>
        <p:spPr>
          <a:xfrm>
            <a:off x="16614458" y="90101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0F53A235-38C1-1B87-BC4B-1867FA572D9F}"/>
              </a:ext>
            </a:extLst>
          </p:cNvPr>
          <p:cNvSpPr/>
          <p:nvPr/>
        </p:nvSpPr>
        <p:spPr>
          <a:xfrm>
            <a:off x="18077498" y="94673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descr="53 errors.">
            <a:extLst>
              <a:ext uri="{FF2B5EF4-FFF2-40B4-BE49-F238E27FC236}">
                <a16:creationId xmlns:a16="http://schemas.microsoft.com/office/drawing/2014/main" id="{F7C36376-10BE-BAAE-2C93-63A19F94F967}"/>
              </a:ext>
            </a:extLst>
          </p:cNvPr>
          <p:cNvSpPr/>
          <p:nvPr/>
        </p:nvSpPr>
        <p:spPr>
          <a:xfrm>
            <a:off x="17089946" y="75653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descr="53 errors.">
            <a:extLst>
              <a:ext uri="{FF2B5EF4-FFF2-40B4-BE49-F238E27FC236}">
                <a16:creationId xmlns:a16="http://schemas.microsoft.com/office/drawing/2014/main" id="{8E799844-E991-2F68-8AD8-D3D6B7253726}"/>
              </a:ext>
            </a:extLst>
          </p:cNvPr>
          <p:cNvSpPr/>
          <p:nvPr/>
        </p:nvSpPr>
        <p:spPr>
          <a:xfrm>
            <a:off x="17419130" y="82054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descr="53 errors.">
            <a:extLst>
              <a:ext uri="{FF2B5EF4-FFF2-40B4-BE49-F238E27FC236}">
                <a16:creationId xmlns:a16="http://schemas.microsoft.com/office/drawing/2014/main" id="{86B7EA2D-D14D-CBC1-2028-07976DB5506C}"/>
              </a:ext>
            </a:extLst>
          </p:cNvPr>
          <p:cNvSpPr/>
          <p:nvPr/>
        </p:nvSpPr>
        <p:spPr>
          <a:xfrm>
            <a:off x="17528858" y="754711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descr="53 errors.">
            <a:extLst>
              <a:ext uri="{FF2B5EF4-FFF2-40B4-BE49-F238E27FC236}">
                <a16:creationId xmlns:a16="http://schemas.microsoft.com/office/drawing/2014/main" id="{6F00999F-5DC5-358F-9962-E9982AFFEB5B}"/>
              </a:ext>
            </a:extLst>
          </p:cNvPr>
          <p:cNvSpPr/>
          <p:nvPr/>
        </p:nvSpPr>
        <p:spPr>
          <a:xfrm>
            <a:off x="17419130" y="692531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descr="53 errors.">
            <a:extLst>
              <a:ext uri="{FF2B5EF4-FFF2-40B4-BE49-F238E27FC236}">
                <a16:creationId xmlns:a16="http://schemas.microsoft.com/office/drawing/2014/main" id="{70725ABD-2C23-58C9-E3F8-EDF10B9D3AFE}"/>
              </a:ext>
            </a:extLst>
          </p:cNvPr>
          <p:cNvSpPr/>
          <p:nvPr/>
        </p:nvSpPr>
        <p:spPr>
          <a:xfrm>
            <a:off x="17986058" y="6504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descr="53 errors.">
            <a:extLst>
              <a:ext uri="{FF2B5EF4-FFF2-40B4-BE49-F238E27FC236}">
                <a16:creationId xmlns:a16="http://schemas.microsoft.com/office/drawing/2014/main" id="{39072BC0-E6C9-ED08-D982-F5432E83BFF4}"/>
              </a:ext>
            </a:extLst>
          </p:cNvPr>
          <p:cNvSpPr/>
          <p:nvPr/>
        </p:nvSpPr>
        <p:spPr>
          <a:xfrm>
            <a:off x="18004346" y="727279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descr="53 errors.">
            <a:extLst>
              <a:ext uri="{FF2B5EF4-FFF2-40B4-BE49-F238E27FC236}">
                <a16:creationId xmlns:a16="http://schemas.microsoft.com/office/drawing/2014/main" id="{663B5AFA-F4C7-99E9-0705-0B370BD07AFF}"/>
              </a:ext>
            </a:extLst>
          </p:cNvPr>
          <p:cNvSpPr/>
          <p:nvPr/>
        </p:nvSpPr>
        <p:spPr>
          <a:xfrm>
            <a:off x="18260378" y="771170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descr="53 errors.">
            <a:extLst>
              <a:ext uri="{FF2B5EF4-FFF2-40B4-BE49-F238E27FC236}">
                <a16:creationId xmlns:a16="http://schemas.microsoft.com/office/drawing/2014/main" id="{C7C16FC8-D175-2AC1-E469-BC638740010B}"/>
              </a:ext>
            </a:extLst>
          </p:cNvPr>
          <p:cNvSpPr/>
          <p:nvPr/>
        </p:nvSpPr>
        <p:spPr>
          <a:xfrm>
            <a:off x="18114074" y="842493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99234A1F-7C20-0EB7-DDDA-BA651B5BEDD0}"/>
              </a:ext>
            </a:extLst>
          </p:cNvPr>
          <p:cNvSpPr/>
          <p:nvPr/>
        </p:nvSpPr>
        <p:spPr>
          <a:xfrm>
            <a:off x="18772442" y="87724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9C6F2ABD-B9C3-FE6D-755F-8727CCBD7AEE}"/>
              </a:ext>
            </a:extLst>
          </p:cNvPr>
          <p:cNvSpPr/>
          <p:nvPr/>
        </p:nvSpPr>
        <p:spPr>
          <a:xfrm>
            <a:off x="19266218" y="83152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DFF721A-320E-4187-FDD4-E891B71245D4}"/>
              </a:ext>
            </a:extLst>
          </p:cNvPr>
          <p:cNvSpPr/>
          <p:nvPr/>
        </p:nvSpPr>
        <p:spPr>
          <a:xfrm>
            <a:off x="18973610" y="780314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E9C7D38A-6822-72F5-E9DE-C1074D24CC3C}"/>
              </a:ext>
            </a:extLst>
          </p:cNvPr>
          <p:cNvSpPr/>
          <p:nvPr/>
        </p:nvSpPr>
        <p:spPr>
          <a:xfrm>
            <a:off x="18937034" y="74008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3E1CBF8F-BAB9-86BB-8B90-A1145D835B7E}"/>
              </a:ext>
            </a:extLst>
          </p:cNvPr>
          <p:cNvSpPr/>
          <p:nvPr/>
        </p:nvSpPr>
        <p:spPr>
          <a:xfrm>
            <a:off x="18790730" y="699847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EB1B23A5-E4E6-F44D-9020-9AA0E49C037F}"/>
              </a:ext>
            </a:extLst>
          </p:cNvPr>
          <p:cNvSpPr/>
          <p:nvPr/>
        </p:nvSpPr>
        <p:spPr>
          <a:xfrm>
            <a:off x="18809018" y="654127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5B0DE3E6-B945-0DB9-2088-2B64B7C5BC3E}"/>
              </a:ext>
            </a:extLst>
          </p:cNvPr>
          <p:cNvSpPr/>
          <p:nvPr/>
        </p:nvSpPr>
        <p:spPr>
          <a:xfrm>
            <a:off x="19412522" y="66509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D06212C0-0CF5-5138-DE74-F9825746A48E}"/>
              </a:ext>
            </a:extLst>
          </p:cNvPr>
          <p:cNvSpPr/>
          <p:nvPr/>
        </p:nvSpPr>
        <p:spPr>
          <a:xfrm>
            <a:off x="19467386" y="74008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E0A8023A-B760-0B65-2E7D-2B7748112727}"/>
              </a:ext>
            </a:extLst>
          </p:cNvPr>
          <p:cNvSpPr/>
          <p:nvPr/>
        </p:nvSpPr>
        <p:spPr>
          <a:xfrm>
            <a:off x="19650266" y="78762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D544749C-C34A-802A-9586-9E1C99D0207D}"/>
              </a:ext>
            </a:extLst>
          </p:cNvPr>
          <p:cNvSpPr/>
          <p:nvPr/>
        </p:nvSpPr>
        <p:spPr>
          <a:xfrm>
            <a:off x="19631978" y="83334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1D5B027D-8568-8625-A874-E1C09C140629}"/>
              </a:ext>
            </a:extLst>
          </p:cNvPr>
          <p:cNvSpPr/>
          <p:nvPr/>
        </p:nvSpPr>
        <p:spPr>
          <a:xfrm>
            <a:off x="19631978" y="8790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1A71996E-5C37-B00A-C0DB-713C56C27A68}"/>
              </a:ext>
            </a:extLst>
          </p:cNvPr>
          <p:cNvSpPr/>
          <p:nvPr/>
        </p:nvSpPr>
        <p:spPr>
          <a:xfrm>
            <a:off x="20052602" y="8790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descr="53 errors.">
            <a:extLst>
              <a:ext uri="{FF2B5EF4-FFF2-40B4-BE49-F238E27FC236}">
                <a16:creationId xmlns:a16="http://schemas.microsoft.com/office/drawing/2014/main" id="{543A8EFA-DAC9-532E-E348-8A741656B33B}"/>
              </a:ext>
            </a:extLst>
          </p:cNvPr>
          <p:cNvSpPr/>
          <p:nvPr/>
        </p:nvSpPr>
        <p:spPr>
          <a:xfrm>
            <a:off x="20345210" y="857123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573159B7-C6F9-A48C-5E01-C90BCCB3CA98}"/>
              </a:ext>
            </a:extLst>
          </p:cNvPr>
          <p:cNvSpPr/>
          <p:nvPr/>
        </p:nvSpPr>
        <p:spPr>
          <a:xfrm>
            <a:off x="20710970" y="858952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6E6B7C4A-0AE1-B9D9-A0FE-E004FCA831F9}"/>
              </a:ext>
            </a:extLst>
          </p:cNvPr>
          <p:cNvSpPr/>
          <p:nvPr/>
        </p:nvSpPr>
        <p:spPr>
          <a:xfrm>
            <a:off x="20985290" y="913816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95660581-6F6A-F9C4-5A08-34637EA3F753}"/>
              </a:ext>
            </a:extLst>
          </p:cNvPr>
          <p:cNvSpPr/>
          <p:nvPr/>
        </p:nvSpPr>
        <p:spPr>
          <a:xfrm>
            <a:off x="21021866" y="83334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30859E14-DA6E-3C7A-43AC-79F48E3CE4ED}"/>
              </a:ext>
            </a:extLst>
          </p:cNvPr>
          <p:cNvSpPr/>
          <p:nvPr/>
        </p:nvSpPr>
        <p:spPr>
          <a:xfrm>
            <a:off x="21259610" y="80408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25312543-093C-0ADB-127F-3349CB9F687A}"/>
              </a:ext>
            </a:extLst>
          </p:cNvPr>
          <p:cNvSpPr/>
          <p:nvPr/>
        </p:nvSpPr>
        <p:spPr>
          <a:xfrm>
            <a:off x="21168170" y="77482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4B9C33C8-DE4E-8DBF-5792-FEB1C95B7980}"/>
              </a:ext>
            </a:extLst>
          </p:cNvPr>
          <p:cNvSpPr/>
          <p:nvPr/>
        </p:nvSpPr>
        <p:spPr>
          <a:xfrm>
            <a:off x="21917978" y="780314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C8B12EE6-B694-D996-C19F-3AB1EB14ACC1}"/>
              </a:ext>
            </a:extLst>
          </p:cNvPr>
          <p:cNvSpPr/>
          <p:nvPr/>
        </p:nvSpPr>
        <p:spPr>
          <a:xfrm>
            <a:off x="21241322" y="75653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DE06F983-A3A9-A1AE-5AE3-350C0D4D96C7}"/>
              </a:ext>
            </a:extLst>
          </p:cNvPr>
          <p:cNvSpPr/>
          <p:nvPr/>
        </p:nvSpPr>
        <p:spPr>
          <a:xfrm>
            <a:off x="21552218" y="75836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1607B766-AA2F-75E6-84BC-00079B867E8D}"/>
              </a:ext>
            </a:extLst>
          </p:cNvPr>
          <p:cNvSpPr/>
          <p:nvPr/>
        </p:nvSpPr>
        <p:spPr>
          <a:xfrm>
            <a:off x="21497354" y="73276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A9792B58-0A69-8FDA-218A-BFD600D1350B}"/>
              </a:ext>
            </a:extLst>
          </p:cNvPr>
          <p:cNvSpPr/>
          <p:nvPr/>
        </p:nvSpPr>
        <p:spPr>
          <a:xfrm>
            <a:off x="21040154" y="730936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9EA7348D-63AF-D743-8499-5E542B2F14C1}"/>
              </a:ext>
            </a:extLst>
          </p:cNvPr>
          <p:cNvSpPr/>
          <p:nvPr/>
        </p:nvSpPr>
        <p:spPr>
          <a:xfrm>
            <a:off x="21241322" y="69618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EC48B992-417A-974E-BDC2-6CCA844BAB94}"/>
              </a:ext>
            </a:extLst>
          </p:cNvPr>
          <p:cNvSpPr/>
          <p:nvPr/>
        </p:nvSpPr>
        <p:spPr>
          <a:xfrm>
            <a:off x="21533930" y="716306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27F96267-B5AC-B170-59B6-D125134A95DA}"/>
              </a:ext>
            </a:extLst>
          </p:cNvPr>
          <p:cNvSpPr/>
          <p:nvPr/>
        </p:nvSpPr>
        <p:spPr>
          <a:xfrm>
            <a:off x="21753386" y="716306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5C338810-95E7-C5C6-14A1-63AAF421FC02}"/>
              </a:ext>
            </a:extLst>
          </p:cNvPr>
          <p:cNvSpPr/>
          <p:nvPr/>
        </p:nvSpPr>
        <p:spPr>
          <a:xfrm>
            <a:off x="21680234" y="69618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36C4046B-1C94-1A3F-C33E-9D652A78E544}"/>
              </a:ext>
            </a:extLst>
          </p:cNvPr>
          <p:cNvSpPr/>
          <p:nvPr/>
        </p:nvSpPr>
        <p:spPr>
          <a:xfrm>
            <a:off x="21643658" y="68338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6E51687-EAA8-ED59-DB3C-6B73A86256F8}"/>
              </a:ext>
            </a:extLst>
          </p:cNvPr>
          <p:cNvSpPr/>
          <p:nvPr/>
        </p:nvSpPr>
        <p:spPr>
          <a:xfrm>
            <a:off x="21460778" y="67241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000D9015-C71D-2DCE-9B0D-8CF4F6E5AE98}"/>
              </a:ext>
            </a:extLst>
          </p:cNvPr>
          <p:cNvSpPr/>
          <p:nvPr/>
        </p:nvSpPr>
        <p:spPr>
          <a:xfrm>
            <a:off x="21844826" y="6504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2CD4D92D-DBB4-81DE-8B3C-7135538F6309}"/>
              </a:ext>
            </a:extLst>
          </p:cNvPr>
          <p:cNvSpPr/>
          <p:nvPr/>
        </p:nvSpPr>
        <p:spPr>
          <a:xfrm>
            <a:off x="20564666" y="751053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B31A9933-857A-BF52-DE10-531A8A561F4B}"/>
              </a:ext>
            </a:extLst>
          </p:cNvPr>
          <p:cNvSpPr/>
          <p:nvPr/>
        </p:nvSpPr>
        <p:spPr>
          <a:xfrm>
            <a:off x="20912138" y="769341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04F1DA79-94FB-A4AA-5F53-BC3D0D60683A}"/>
              </a:ext>
            </a:extLst>
          </p:cNvPr>
          <p:cNvSpPr/>
          <p:nvPr/>
        </p:nvSpPr>
        <p:spPr>
          <a:xfrm>
            <a:off x="20454938" y="789458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7A2EDA71-DD0D-7A29-21CE-135331679AE9}"/>
              </a:ext>
            </a:extLst>
          </p:cNvPr>
          <p:cNvSpPr/>
          <p:nvPr/>
        </p:nvSpPr>
        <p:spPr>
          <a:xfrm>
            <a:off x="20363498" y="816890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56ECCC95-269C-25BA-5881-FA1813B9D4C7}"/>
              </a:ext>
            </a:extLst>
          </p:cNvPr>
          <p:cNvSpPr/>
          <p:nvPr/>
        </p:nvSpPr>
        <p:spPr>
          <a:xfrm>
            <a:off x="19979450" y="75836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6BCED219-DF4C-9C84-1918-138E5E564517}"/>
              </a:ext>
            </a:extLst>
          </p:cNvPr>
          <p:cNvSpPr/>
          <p:nvPr/>
        </p:nvSpPr>
        <p:spPr>
          <a:xfrm>
            <a:off x="20418362" y="69436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B877CC76-1484-8EA8-113D-25C84C0471A9}"/>
              </a:ext>
            </a:extLst>
          </p:cNvPr>
          <p:cNvSpPr/>
          <p:nvPr/>
        </p:nvSpPr>
        <p:spPr>
          <a:xfrm>
            <a:off x="19796570" y="699847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E1308492-373D-691D-42E4-DD37FE84E078}"/>
              </a:ext>
            </a:extLst>
          </p:cNvPr>
          <p:cNvSpPr/>
          <p:nvPr/>
        </p:nvSpPr>
        <p:spPr>
          <a:xfrm>
            <a:off x="19059435" y="553307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Oval 58" descr="53 errors.">
            <a:extLst>
              <a:ext uri="{FF2B5EF4-FFF2-40B4-BE49-F238E27FC236}">
                <a16:creationId xmlns:a16="http://schemas.microsoft.com/office/drawing/2014/main" id="{86F37B7D-CDE8-AD79-AAA9-C6225A8C3CAB}"/>
              </a:ext>
            </a:extLst>
          </p:cNvPr>
          <p:cNvSpPr/>
          <p:nvPr/>
        </p:nvSpPr>
        <p:spPr>
          <a:xfrm>
            <a:off x="19681227" y="55147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Oval 59" descr="53 errors.">
            <a:extLst>
              <a:ext uri="{FF2B5EF4-FFF2-40B4-BE49-F238E27FC236}">
                <a16:creationId xmlns:a16="http://schemas.microsoft.com/office/drawing/2014/main" id="{536496D9-EF95-6FAB-C0A8-C59528BD06E8}"/>
              </a:ext>
            </a:extLst>
          </p:cNvPr>
          <p:cNvSpPr/>
          <p:nvPr/>
        </p:nvSpPr>
        <p:spPr>
          <a:xfrm>
            <a:off x="17870715" y="478326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1236019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803564"/>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5 stages of evaluation</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72</a:t>
            </a:fld>
            <a:endParaRPr lang="en-US" sz="1800" dirty="0">
              <a:solidFill>
                <a:srgbClr val="5E5E5E"/>
              </a:solidFill>
            </a:endParaRPr>
          </a:p>
        </p:txBody>
      </p:sp>
      <p:sp>
        <p:nvSpPr>
          <p:cNvPr id="8" name="TextBox 7">
            <a:extLst>
              <a:ext uri="{FF2B5EF4-FFF2-40B4-BE49-F238E27FC236}">
                <a16:creationId xmlns:a16="http://schemas.microsoft.com/office/drawing/2014/main" id="{1013B747-93B5-7156-FDA3-41E99EF7A306}"/>
              </a:ext>
            </a:extLst>
          </p:cNvPr>
          <p:cNvSpPr txBox="1"/>
          <p:nvPr/>
        </p:nvSpPr>
        <p:spPr>
          <a:xfrm>
            <a:off x="7001958" y="5541168"/>
            <a:ext cx="785704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4 Beta Tests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Early Advice</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2 Demo Sessions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Professional Workshop</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Practitioner Test + Interview</a:t>
            </a:r>
          </a:p>
        </p:txBody>
      </p:sp>
    </p:spTree>
    <p:extLst>
      <p:ext uri="{BB962C8B-B14F-4D97-AF65-F5344CB8AC3E}">
        <p14:creationId xmlns:p14="http://schemas.microsoft.com/office/powerpoint/2010/main" val="277885880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474354"/>
            <a:ext cx="21971100" cy="2816639"/>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sz="9600" dirty="0"/>
              <a:t>First 4 evaluations helped us discover </a:t>
            </a:r>
            <a:r>
              <a:rPr lang="en-US" sz="9600" i="1" dirty="0"/>
              <a:t>critical </a:t>
            </a:r>
            <a:r>
              <a:rPr lang="en-US" sz="9600" dirty="0"/>
              <a:t>heuristics and improve</a:t>
            </a:r>
            <a:endParaRPr sz="9600"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73</a:t>
            </a:fld>
            <a:endParaRPr/>
          </a:p>
        </p:txBody>
      </p:sp>
      <p:sp>
        <p:nvSpPr>
          <p:cNvPr id="41" name="Oval 40">
            <a:extLst>
              <a:ext uri="{FF2B5EF4-FFF2-40B4-BE49-F238E27FC236}">
                <a16:creationId xmlns:a16="http://schemas.microsoft.com/office/drawing/2014/main" id="{A63B2DD2-BBB7-AFEB-7A47-6CED6684AEB8}"/>
              </a:ext>
            </a:extLst>
          </p:cNvPr>
          <p:cNvSpPr/>
          <p:nvPr/>
        </p:nvSpPr>
        <p:spPr>
          <a:xfrm>
            <a:off x="1604319" y="6459522"/>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preliminary audits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5585384"/>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Beta Testing</a:t>
            </a:r>
          </a:p>
        </p:txBody>
      </p:sp>
      <p:sp>
        <p:nvSpPr>
          <p:cNvPr id="42" name="Oval 41">
            <a:extLst>
              <a:ext uri="{FF2B5EF4-FFF2-40B4-BE49-F238E27FC236}">
                <a16:creationId xmlns:a16="http://schemas.microsoft.com/office/drawing/2014/main" id="{87C12012-03EA-D361-7635-5E18B1FEBFAC}"/>
              </a:ext>
            </a:extLst>
          </p:cNvPr>
          <p:cNvSpPr/>
          <p:nvPr/>
        </p:nvSpPr>
        <p:spPr>
          <a:xfrm>
            <a:off x="12863198" y="6459522"/>
            <a:ext cx="44473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14 experts, 5 with disabilities</a:t>
            </a:r>
          </a:p>
        </p:txBody>
      </p:sp>
      <p:sp>
        <p:nvSpPr>
          <p:cNvPr id="45" name="TextBox 44">
            <a:extLst>
              <a:ext uri="{FF2B5EF4-FFF2-40B4-BE49-F238E27FC236}">
                <a16:creationId xmlns:a16="http://schemas.microsoft.com/office/drawing/2014/main" id="{468DA248-E53E-E769-339F-D92C0AD4FB07}"/>
              </a:ext>
            </a:extLst>
          </p:cNvPr>
          <p:cNvSpPr txBox="1"/>
          <p:nvPr/>
        </p:nvSpPr>
        <p:spPr>
          <a:xfrm>
            <a:off x="7012733" y="5585384"/>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Early Advice</a:t>
            </a:r>
          </a:p>
        </p:txBody>
      </p:sp>
      <p:sp>
        <p:nvSpPr>
          <p:cNvPr id="43" name="Oval 42">
            <a:extLst>
              <a:ext uri="{FF2B5EF4-FFF2-40B4-BE49-F238E27FC236}">
                <a16:creationId xmlns:a16="http://schemas.microsoft.com/office/drawing/2014/main" id="{4088017C-23FE-945C-736C-0C401CF90B96}"/>
              </a:ext>
            </a:extLst>
          </p:cNvPr>
          <p:cNvSpPr/>
          <p:nvPr/>
        </p:nvSpPr>
        <p:spPr>
          <a:xfrm>
            <a:off x="19216472" y="645952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50 participants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13663" y="4908276"/>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Professional Workshop</a:t>
            </a:r>
          </a:p>
        </p:txBody>
      </p:sp>
      <p:sp>
        <p:nvSpPr>
          <p:cNvPr id="12" name="TextBox 11">
            <a:extLst>
              <a:ext uri="{FF2B5EF4-FFF2-40B4-BE49-F238E27FC236}">
                <a16:creationId xmlns:a16="http://schemas.microsoft.com/office/drawing/2014/main" id="{97121C9E-FFDF-F090-BF25-F63C20DD6551}"/>
              </a:ext>
            </a:extLst>
          </p:cNvPr>
          <p:cNvSpPr txBox="1"/>
          <p:nvPr/>
        </p:nvSpPr>
        <p:spPr>
          <a:xfrm>
            <a:off x="12863198" y="4908276"/>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Deep Feedback Sessions</a:t>
            </a:r>
          </a:p>
        </p:txBody>
      </p:sp>
      <p:sp>
        <p:nvSpPr>
          <p:cNvPr id="13" name="Oval 12">
            <a:extLst>
              <a:ext uri="{FF2B5EF4-FFF2-40B4-BE49-F238E27FC236}">
                <a16:creationId xmlns:a16="http://schemas.microsoft.com/office/drawing/2014/main" id="{DF45109F-F69D-BB67-5E6E-0A9C3AEBF5B6}"/>
              </a:ext>
            </a:extLst>
          </p:cNvPr>
          <p:cNvSpPr/>
          <p:nvPr/>
        </p:nvSpPr>
        <p:spPr>
          <a:xfrm>
            <a:off x="7454783" y="6459522"/>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experts and 6 PWD</a:t>
            </a:r>
          </a:p>
        </p:txBody>
      </p:sp>
      <p:sp>
        <p:nvSpPr>
          <p:cNvPr id="15" name="Rectangle 14">
            <a:extLst>
              <a:ext uri="{FF2B5EF4-FFF2-40B4-BE49-F238E27FC236}">
                <a16:creationId xmlns:a16="http://schemas.microsoft.com/office/drawing/2014/main" id="{1496068B-18AA-A440-1177-00485370E153}"/>
              </a:ext>
            </a:extLst>
          </p:cNvPr>
          <p:cNvSpPr/>
          <p:nvPr/>
        </p:nvSpPr>
        <p:spPr>
          <a:xfrm>
            <a:off x="8934909" y="10558206"/>
            <a:ext cx="6042304" cy="71814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Medium"/>
              </a:rPr>
              <a:t>10 Critical Heuristics</a:t>
            </a:r>
          </a:p>
        </p:txBody>
      </p:sp>
      <p:cxnSp>
        <p:nvCxnSpPr>
          <p:cNvPr id="4" name="Straight Arrow Connector 3">
            <a:extLst>
              <a:ext uri="{FF2B5EF4-FFF2-40B4-BE49-F238E27FC236}">
                <a16:creationId xmlns:a16="http://schemas.microsoft.com/office/drawing/2014/main" id="{15AFDCA9-0A50-7310-0FB7-4F8E5EAC2D0F}"/>
              </a:ext>
            </a:extLst>
          </p:cNvPr>
          <p:cNvCxnSpPr>
            <a:stCxn id="41" idx="5"/>
            <a:endCxn id="15" idx="0"/>
          </p:cNvCxnSpPr>
          <p:nvPr/>
        </p:nvCxnSpPr>
        <p:spPr>
          <a:xfrm>
            <a:off x="4645706" y="7764775"/>
            <a:ext cx="7310355"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DB77AB39-4731-BB81-D663-2CE211521F2E}"/>
              </a:ext>
            </a:extLst>
          </p:cNvPr>
          <p:cNvCxnSpPr>
            <a:cxnSpLocks/>
            <a:stCxn id="13" idx="5"/>
            <a:endCxn id="15" idx="0"/>
          </p:cNvCxnSpPr>
          <p:nvPr/>
        </p:nvCxnSpPr>
        <p:spPr>
          <a:xfrm>
            <a:off x="10496170" y="7764775"/>
            <a:ext cx="1459891"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80374356-8976-D2F8-F158-980F3E2E75FD}"/>
              </a:ext>
            </a:extLst>
          </p:cNvPr>
          <p:cNvCxnSpPr>
            <a:cxnSpLocks/>
            <a:stCxn id="42" idx="3"/>
            <a:endCxn id="15" idx="0"/>
          </p:cNvCxnSpPr>
          <p:nvPr/>
        </p:nvCxnSpPr>
        <p:spPr>
          <a:xfrm flipH="1">
            <a:off x="11956061" y="7764775"/>
            <a:ext cx="1558430"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D8CFBC59-C0E5-3498-9734-1A7D591DB78A}"/>
              </a:ext>
            </a:extLst>
          </p:cNvPr>
          <p:cNvCxnSpPr>
            <a:cxnSpLocks/>
            <a:stCxn id="43" idx="3"/>
            <a:endCxn id="15" idx="0"/>
          </p:cNvCxnSpPr>
          <p:nvPr/>
        </p:nvCxnSpPr>
        <p:spPr>
          <a:xfrm flipH="1">
            <a:off x="11956061" y="7764775"/>
            <a:ext cx="7782231"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441420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1943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#5: Testing Chartability in the wild</a:t>
            </a:r>
            <a:endParaRPr dirty="0"/>
          </a:p>
        </p:txBody>
      </p:sp>
      <p:sp>
        <p:nvSpPr>
          <p:cNvPr id="142" name="Google Shape;142;g10104eaf235_1_123"/>
          <p:cNvSpPr txBox="1">
            <a:spLocks noGrp="1"/>
          </p:cNvSpPr>
          <p:nvPr>
            <p:ph type="body" idx="1"/>
          </p:nvPr>
        </p:nvSpPr>
        <p:spPr>
          <a:xfrm>
            <a:off x="1206450" y="64877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dirty="0"/>
              <a:t>We chose to evaluate real projects being worked on by real teams. All participants are experts in data visualization.</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74</a:t>
            </a:fld>
            <a:endParaRPr/>
          </a:p>
        </p:txBody>
      </p:sp>
    </p:spTree>
    <p:extLst>
      <p:ext uri="{BB962C8B-B14F-4D97-AF65-F5344CB8AC3E}">
        <p14:creationId xmlns:p14="http://schemas.microsoft.com/office/powerpoint/2010/main" val="3828884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75</a:t>
            </a:fld>
            <a:endParaRPr/>
          </a:p>
        </p:txBody>
      </p:sp>
      <p:sp>
        <p:nvSpPr>
          <p:cNvPr id="2" name="Oval 1">
            <a:extLst>
              <a:ext uri="{FF2B5EF4-FFF2-40B4-BE49-F238E27FC236}">
                <a16:creationId xmlns:a16="http://schemas.microsoft.com/office/drawing/2014/main" id="{5269CC79-4869-8B0F-4D01-C648946EEE17}"/>
              </a:ext>
            </a:extLst>
          </p:cNvPr>
          <p:cNvSpPr/>
          <p:nvPr/>
        </p:nvSpPr>
        <p:spPr>
          <a:xfrm>
            <a:off x="7363791"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0440D5CB-DCC2-B935-E22E-0C1A1053EFAB}"/>
              </a:ext>
            </a:extLst>
          </p:cNvPr>
          <p:cNvSpPr/>
          <p:nvPr/>
        </p:nvSpPr>
        <p:spPr>
          <a:xfrm>
            <a:off x="11247783"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7C22A9F5-C91A-320A-C36D-57BE9426CE15}"/>
              </a:ext>
            </a:extLst>
          </p:cNvPr>
          <p:cNvSpPr/>
          <p:nvPr/>
        </p:nvSpPr>
        <p:spPr>
          <a:xfrm>
            <a:off x="15131775"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riangle 2">
            <a:extLst>
              <a:ext uri="{FF2B5EF4-FFF2-40B4-BE49-F238E27FC236}">
                <a16:creationId xmlns:a16="http://schemas.microsoft.com/office/drawing/2014/main" id="{A05ECC4F-E95A-D679-2AE1-C4D55091D143}"/>
              </a:ext>
            </a:extLst>
          </p:cNvPr>
          <p:cNvSpPr/>
          <p:nvPr/>
        </p:nvSpPr>
        <p:spPr>
          <a:xfrm>
            <a:off x="7374128"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riangle 12">
            <a:extLst>
              <a:ext uri="{FF2B5EF4-FFF2-40B4-BE49-F238E27FC236}">
                <a16:creationId xmlns:a16="http://schemas.microsoft.com/office/drawing/2014/main" id="{5B2487DD-329E-C780-0CA4-39707F70F1AD}"/>
              </a:ext>
            </a:extLst>
          </p:cNvPr>
          <p:cNvSpPr/>
          <p:nvPr/>
        </p:nvSpPr>
        <p:spPr>
          <a:xfrm>
            <a:off x="11258120"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riangle 13">
            <a:extLst>
              <a:ext uri="{FF2B5EF4-FFF2-40B4-BE49-F238E27FC236}">
                <a16:creationId xmlns:a16="http://schemas.microsoft.com/office/drawing/2014/main" id="{35D805D5-51E4-5661-FBBF-8E187422A286}"/>
              </a:ext>
            </a:extLst>
          </p:cNvPr>
          <p:cNvSpPr/>
          <p:nvPr/>
        </p:nvSpPr>
        <p:spPr>
          <a:xfrm>
            <a:off x="15142112"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 name="Straight Arrow Connector 11">
            <a:extLst>
              <a:ext uri="{FF2B5EF4-FFF2-40B4-BE49-F238E27FC236}">
                <a16:creationId xmlns:a16="http://schemas.microsoft.com/office/drawing/2014/main" id="{C1FF224B-F12C-5096-5397-5F3FB3802083}"/>
              </a:ext>
            </a:extLst>
          </p:cNvPr>
          <p:cNvCxnSpPr>
            <a:stCxn id="3" idx="0"/>
            <a:endCxn id="2" idx="4"/>
          </p:cNvCxnSpPr>
          <p:nvPr/>
        </p:nvCxnSpPr>
        <p:spPr>
          <a:xfrm flipH="1" flipV="1">
            <a:off x="8308008"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E3F10A87-7158-99A2-EFA0-DE17C0966537}"/>
              </a:ext>
            </a:extLst>
          </p:cNvPr>
          <p:cNvCxnSpPr>
            <a:cxnSpLocks/>
            <a:stCxn id="13" idx="0"/>
          </p:cNvCxnSpPr>
          <p:nvPr/>
        </p:nvCxnSpPr>
        <p:spPr>
          <a:xfrm flipH="1" flipV="1">
            <a:off x="12192000"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27AD5B8C-671A-B53C-DD16-26D123E915DC}"/>
              </a:ext>
            </a:extLst>
          </p:cNvPr>
          <p:cNvCxnSpPr>
            <a:cxnSpLocks/>
            <a:stCxn id="14" idx="0"/>
            <a:endCxn id="9" idx="4"/>
          </p:cNvCxnSpPr>
          <p:nvPr/>
        </p:nvCxnSpPr>
        <p:spPr>
          <a:xfrm flipH="1" flipV="1">
            <a:off x="16075992"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2" name="Right Brace 31">
            <a:extLst>
              <a:ext uri="{FF2B5EF4-FFF2-40B4-BE49-F238E27FC236}">
                <a16:creationId xmlns:a16="http://schemas.microsoft.com/office/drawing/2014/main" id="{D9BDA1D8-A088-7337-6A45-C5C4C4C24F60}"/>
              </a:ext>
            </a:extLst>
          </p:cNvPr>
          <p:cNvSpPr/>
          <p:nvPr/>
        </p:nvSpPr>
        <p:spPr>
          <a:xfrm rot="16200000">
            <a:off x="11695044" y="390338"/>
            <a:ext cx="993913" cy="10595112"/>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TextBox 33">
            <a:extLst>
              <a:ext uri="{FF2B5EF4-FFF2-40B4-BE49-F238E27FC236}">
                <a16:creationId xmlns:a16="http://schemas.microsoft.com/office/drawing/2014/main" id="{ED8D5AF0-017B-414A-9144-9CE9D650C22A}"/>
              </a:ext>
            </a:extLst>
          </p:cNvPr>
          <p:cNvSpPr txBox="1"/>
          <p:nvPr/>
        </p:nvSpPr>
        <p:spPr>
          <a:xfrm>
            <a:off x="4325479" y="3791886"/>
            <a:ext cx="157330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t>
            </a:r>
            <a:r>
              <a:rPr lang="en-US" sz="6000" dirty="0">
                <a:solidFill>
                  <a:srgbClr val="000000"/>
                </a:solidFill>
                <a:latin typeface="Helvetica Neue Light" panose="02000403000000020004" pitchFamily="2" charset="0"/>
                <a:ea typeface="Helvetica Neue Light" panose="02000403000000020004" pitchFamily="2" charset="0"/>
              </a:rPr>
              <a:t>a</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ccessibility </a:t>
            </a:r>
            <a:r>
              <a:rPr lang="en-US" sz="6000" dirty="0">
                <a:solidFill>
                  <a:srgbClr val="000000"/>
                </a:solidFill>
                <a:latin typeface="Helvetica Neue Light" panose="02000403000000020004" pitchFamily="2" charset="0"/>
                <a:ea typeface="Helvetica Neue Light" panose="02000403000000020004" pitchFamily="2" charset="0"/>
              </a:rPr>
              <a:t>n</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ovices. Each with 1 project.</a:t>
            </a:r>
          </a:p>
        </p:txBody>
      </p:sp>
    </p:spTree>
    <p:extLst>
      <p:ext uri="{BB962C8B-B14F-4D97-AF65-F5344CB8AC3E}">
        <p14:creationId xmlns:p14="http://schemas.microsoft.com/office/powerpoint/2010/main" val="72404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803564"/>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The practitioner test</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76</a:t>
            </a:fld>
            <a:endParaRPr lang="en-US" sz="1800" dirty="0">
              <a:solidFill>
                <a:srgbClr val="5E5E5E"/>
              </a:solidFill>
            </a:endParaRPr>
          </a:p>
        </p:txBody>
      </p:sp>
      <p:sp>
        <p:nvSpPr>
          <p:cNvPr id="8" name="TextBox 7">
            <a:extLst>
              <a:ext uri="{FF2B5EF4-FFF2-40B4-BE49-F238E27FC236}">
                <a16:creationId xmlns:a16="http://schemas.microsoft.com/office/drawing/2014/main" id="{1013B747-93B5-7156-FDA3-41E99EF7A306}"/>
              </a:ext>
            </a:extLst>
          </p:cNvPr>
          <p:cNvSpPr txBox="1"/>
          <p:nvPr/>
        </p:nvSpPr>
        <p:spPr>
          <a:xfrm>
            <a:off x="7355249" y="5377561"/>
            <a:ext cx="8729878" cy="551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endPar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Pre-questions (</a:t>
            </a:r>
            <a:r>
              <a:rPr lang="en-US" sz="4400" dirty="0" err="1">
                <a:solidFill>
                  <a:srgbClr val="000000"/>
                </a:solidFill>
              </a:rPr>
              <a:t>likert</a:t>
            </a:r>
            <a:r>
              <a:rPr lang="en-US" sz="4400" dirty="0">
                <a:solidFill>
                  <a:srgbClr val="000000"/>
                </a:solidFill>
              </a:rPr>
              <a:t>)</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Let them use Chartability while we observe (2 – 8h</a:t>
            </a:r>
            <a:r>
              <a:rPr lang="en-US" sz="4400" dirty="0">
                <a:solidFill>
                  <a:srgbClr val="000000"/>
                </a:solidFill>
              </a:rPr>
              <a:t>r sessions)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We ask post-questions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After the session, we separately audit their work for comparison</a:t>
            </a:r>
            <a:endPar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32010355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6" name="Oval 5">
            <a:extLst>
              <a:ext uri="{FF2B5EF4-FFF2-40B4-BE49-F238E27FC236}">
                <a16:creationId xmlns:a16="http://schemas.microsoft.com/office/drawing/2014/main" id="{FD772D57-1740-28B4-A123-83FEE8ED6262}"/>
              </a:ext>
            </a:extLst>
          </p:cNvPr>
          <p:cNvSpPr/>
          <p:nvPr/>
        </p:nvSpPr>
        <p:spPr>
          <a:xfrm>
            <a:off x="12898886" y="5979736"/>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77</a:t>
            </a:fld>
            <a:endParaRPr/>
          </a:p>
        </p:txBody>
      </p:sp>
      <p:sp>
        <p:nvSpPr>
          <p:cNvPr id="10" name="Oval 9">
            <a:extLst>
              <a:ext uri="{FF2B5EF4-FFF2-40B4-BE49-F238E27FC236}">
                <a16:creationId xmlns:a16="http://schemas.microsoft.com/office/drawing/2014/main" id="{CC86A123-66EA-35D6-5FE8-06681CF25884}"/>
              </a:ext>
            </a:extLst>
          </p:cNvPr>
          <p:cNvSpPr/>
          <p:nvPr/>
        </p:nvSpPr>
        <p:spPr>
          <a:xfrm>
            <a:off x="8389231" y="600051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Cross 3">
            <a:extLst>
              <a:ext uri="{FF2B5EF4-FFF2-40B4-BE49-F238E27FC236}">
                <a16:creationId xmlns:a16="http://schemas.microsoft.com/office/drawing/2014/main" id="{3EFF431D-9DB2-AF15-4519-2D6A778B08D2}"/>
              </a:ext>
            </a:extLst>
          </p:cNvPr>
          <p:cNvSpPr/>
          <p:nvPr/>
        </p:nvSpPr>
        <p:spPr>
          <a:xfrm>
            <a:off x="8389231"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ross 15">
            <a:extLst>
              <a:ext uri="{FF2B5EF4-FFF2-40B4-BE49-F238E27FC236}">
                <a16:creationId xmlns:a16="http://schemas.microsoft.com/office/drawing/2014/main" id="{2542E697-EF36-B4E1-FA6F-986C879C567F}"/>
              </a:ext>
            </a:extLst>
          </p:cNvPr>
          <p:cNvSpPr/>
          <p:nvPr/>
        </p:nvSpPr>
        <p:spPr>
          <a:xfrm>
            <a:off x="13935267"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ross 16">
            <a:extLst>
              <a:ext uri="{FF2B5EF4-FFF2-40B4-BE49-F238E27FC236}">
                <a16:creationId xmlns:a16="http://schemas.microsoft.com/office/drawing/2014/main" id="{0E1ECA19-FD94-B514-733F-87EDDBE3CC96}"/>
              </a:ext>
            </a:extLst>
          </p:cNvPr>
          <p:cNvSpPr/>
          <p:nvPr/>
        </p:nvSpPr>
        <p:spPr>
          <a:xfrm>
            <a:off x="11867926"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7" name="Straight Arrow Connector 26">
            <a:extLst>
              <a:ext uri="{FF2B5EF4-FFF2-40B4-BE49-F238E27FC236}">
                <a16:creationId xmlns:a16="http://schemas.microsoft.com/office/drawing/2014/main" id="{43DD64A9-872E-D8F0-C380-DA04CAAB5394}"/>
              </a:ext>
            </a:extLst>
          </p:cNvPr>
          <p:cNvCxnSpPr>
            <a:cxnSpLocks/>
            <a:stCxn id="4" idx="0"/>
            <a:endCxn id="10" idx="4"/>
          </p:cNvCxnSpPr>
          <p:nvPr/>
        </p:nvCxnSpPr>
        <p:spPr>
          <a:xfrm flipV="1">
            <a:off x="9333448" y="7809440"/>
            <a:ext cx="0"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68A0BF03-70A9-E28B-A548-5E2AF74E79E3}"/>
              </a:ext>
            </a:extLst>
          </p:cNvPr>
          <p:cNvCxnSpPr>
            <a:cxnSpLocks/>
            <a:stCxn id="17" idx="0"/>
          </p:cNvCxnSpPr>
          <p:nvPr/>
        </p:nvCxnSpPr>
        <p:spPr>
          <a:xfrm flipV="1">
            <a:off x="12812143" y="7809440"/>
            <a:ext cx="1033668"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a:extLst>
              <a:ext uri="{FF2B5EF4-FFF2-40B4-BE49-F238E27FC236}">
                <a16:creationId xmlns:a16="http://schemas.microsoft.com/office/drawing/2014/main" id="{3D757AAA-D6BB-9270-F466-9873341A3E26}"/>
              </a:ext>
            </a:extLst>
          </p:cNvPr>
          <p:cNvCxnSpPr>
            <a:cxnSpLocks/>
            <a:stCxn id="16" idx="0"/>
          </p:cNvCxnSpPr>
          <p:nvPr/>
        </p:nvCxnSpPr>
        <p:spPr>
          <a:xfrm flipH="1" flipV="1">
            <a:off x="13845811" y="7809440"/>
            <a:ext cx="1033673"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8" name="Right Brace 37">
            <a:extLst>
              <a:ext uri="{FF2B5EF4-FFF2-40B4-BE49-F238E27FC236}">
                <a16:creationId xmlns:a16="http://schemas.microsoft.com/office/drawing/2014/main" id="{0114115F-BD7C-56E5-A9A4-567ED5D8B4B0}"/>
              </a:ext>
            </a:extLst>
          </p:cNvPr>
          <p:cNvSpPr/>
          <p:nvPr/>
        </p:nvSpPr>
        <p:spPr>
          <a:xfrm rot="16200000">
            <a:off x="11290904" y="1242314"/>
            <a:ext cx="993913" cy="8751953"/>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0" name="TextBox 39">
            <a:extLst>
              <a:ext uri="{FF2B5EF4-FFF2-40B4-BE49-F238E27FC236}">
                <a16:creationId xmlns:a16="http://schemas.microsoft.com/office/drawing/2014/main" id="{00BA5C4A-89E2-3FCD-B35F-B79A91C7AE09}"/>
              </a:ext>
            </a:extLst>
          </p:cNvPr>
          <p:cNvSpPr txBox="1"/>
          <p:nvPr/>
        </p:nvSpPr>
        <p:spPr>
          <a:xfrm>
            <a:off x="3822337" y="3998990"/>
            <a:ext cx="1593104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accessibility </a:t>
            </a:r>
            <a:r>
              <a:rPr lang="en-US" sz="6000" dirty="0">
                <a:solidFill>
                  <a:srgbClr val="000000"/>
                </a:solidFill>
                <a:latin typeface="Helvetica Neue Light" panose="02000403000000020004" pitchFamily="2" charset="0"/>
                <a:ea typeface="Helvetica Neue Light" panose="02000403000000020004" pitchFamily="2" charset="0"/>
              </a:rPr>
              <a:t>experts</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 2 with a shared project.</a:t>
            </a:r>
          </a:p>
        </p:txBody>
      </p:sp>
    </p:spTree>
    <p:extLst>
      <p:ext uri="{BB962C8B-B14F-4D97-AF65-F5344CB8AC3E}">
        <p14:creationId xmlns:p14="http://schemas.microsoft.com/office/powerpoint/2010/main" val="748181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Novices: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felt more confident auditing visualizations for accessibility after Chartability.</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78</a:t>
            </a:fld>
            <a:endParaRPr/>
          </a:p>
        </p:txBody>
      </p:sp>
    </p:spTree>
    <p:extLst>
      <p:ext uri="{BB962C8B-B14F-4D97-AF65-F5344CB8AC3E}">
        <p14:creationId xmlns:p14="http://schemas.microsoft.com/office/powerpoint/2010/main" val="17894787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helps me consider so much more than </a:t>
            </a:r>
            <a:r>
              <a:rPr lang="en-US" b="1" dirty="0"/>
              <a:t>colorblindness</a:t>
            </a:r>
            <a:r>
              <a:rPr lang="en-US" dirty="0"/>
              <a:t>”</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79</a:t>
            </a:fld>
            <a:endParaRP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E66FD79D-85A7-9CE3-759C-7E2AE469F57A}"/>
              </a:ext>
            </a:extLst>
          </p:cNvPr>
          <p:cNvSpPr txBox="1">
            <a:spLocks noGrp="1"/>
          </p:cNvSpPr>
          <p:nvPr>
            <p:ph type="title"/>
          </p:nvPr>
        </p:nvSpPr>
        <p:spPr>
          <a:xfrm>
            <a:off x="3299792" y="4170469"/>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Expansive: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68740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8</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 name="Text Placeholder 3">
            <a:extLst>
              <a:ext uri="{FF2B5EF4-FFF2-40B4-BE49-F238E27FC236}">
                <a16:creationId xmlns:a16="http://schemas.microsoft.com/office/drawing/2014/main" id="{44A83F12-DF06-AFE2-5096-57047F858BD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2" name="Picture 1">
            <a:extLst>
              <a:ext uri="{FF2B5EF4-FFF2-40B4-BE49-F238E27FC236}">
                <a16:creationId xmlns:a16="http://schemas.microsoft.com/office/drawing/2014/main" id="{2CBB336E-1362-4E76-D179-E7D799E78E4F}"/>
              </a:ext>
            </a:extLst>
          </p:cNvPr>
          <p:cNvPicPr>
            <a:picLocks noChangeAspect="1"/>
          </p:cNvPicPr>
          <p:nvPr/>
        </p:nvPicPr>
        <p:blipFill>
          <a:blip r:embed="rId6"/>
          <a:stretch>
            <a:fillRect/>
          </a:stretch>
        </p:blipFill>
        <p:spPr>
          <a:xfrm>
            <a:off x="7843396" y="3103505"/>
            <a:ext cx="1363236" cy="1363236"/>
          </a:xfrm>
          <a:prstGeom prst="rect">
            <a:avLst/>
          </a:prstGeom>
        </p:spPr>
      </p:pic>
      <p:pic>
        <p:nvPicPr>
          <p:cNvPr id="4" name="Picture 3">
            <a:extLst>
              <a:ext uri="{FF2B5EF4-FFF2-40B4-BE49-F238E27FC236}">
                <a16:creationId xmlns:a16="http://schemas.microsoft.com/office/drawing/2014/main" id="{4C2155C5-BE40-E475-27C9-2EE79BB72839}"/>
              </a:ext>
            </a:extLst>
          </p:cNvPr>
          <p:cNvPicPr>
            <a:picLocks noChangeAspect="1"/>
          </p:cNvPicPr>
          <p:nvPr/>
        </p:nvPicPr>
        <p:blipFill>
          <a:blip r:embed="rId7"/>
          <a:stretch>
            <a:fillRect/>
          </a:stretch>
        </p:blipFill>
        <p:spPr>
          <a:xfrm>
            <a:off x="9225498" y="2584973"/>
            <a:ext cx="2463800" cy="2400300"/>
          </a:xfrm>
          <a:prstGeom prst="rect">
            <a:avLst/>
          </a:prstGeom>
        </p:spPr>
      </p:pic>
      <p:pic>
        <p:nvPicPr>
          <p:cNvPr id="7" name="Picture 6">
            <a:extLst>
              <a:ext uri="{FF2B5EF4-FFF2-40B4-BE49-F238E27FC236}">
                <a16:creationId xmlns:a16="http://schemas.microsoft.com/office/drawing/2014/main" id="{E988AC5F-1C99-6820-F48D-A3A5B88AC46B}"/>
              </a:ext>
            </a:extLst>
          </p:cNvPr>
          <p:cNvPicPr>
            <a:picLocks noChangeAspect="1"/>
          </p:cNvPicPr>
          <p:nvPr/>
        </p:nvPicPr>
        <p:blipFill>
          <a:blip r:embed="rId8"/>
          <a:stretch>
            <a:fillRect/>
          </a:stretch>
        </p:blipFill>
        <p:spPr>
          <a:xfrm>
            <a:off x="11936917" y="2584973"/>
            <a:ext cx="11233144" cy="8056246"/>
          </a:xfrm>
          <a:prstGeom prst="rect">
            <a:avLst/>
          </a:prstGeom>
        </p:spPr>
      </p:pic>
    </p:spTree>
    <p:extLst>
      <p:ext uri="{BB962C8B-B14F-4D97-AF65-F5344CB8AC3E}">
        <p14:creationId xmlns:p14="http://schemas.microsoft.com/office/powerpoint/2010/main" val="385394189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“I was </a:t>
            </a:r>
            <a:r>
              <a:rPr lang="en-US" b="1" dirty="0"/>
              <a:t>overwhelmed</a:t>
            </a:r>
            <a:r>
              <a:rPr lang="en-US" dirty="0"/>
              <a:t> by accessibility </a:t>
            </a:r>
            <a:r>
              <a:rPr lang="en-US" b="1" dirty="0"/>
              <a:t>at first</a:t>
            </a:r>
            <a:r>
              <a:rPr lang="en-US" dirty="0"/>
              <a:t>. But after trying Chartability, </a:t>
            </a:r>
            <a:r>
              <a:rPr lang="en-US" b="1" dirty="0"/>
              <a:t>now I feel like I have a process</a:t>
            </a:r>
            <a:r>
              <a:rPr lang="en-US" dirty="0"/>
              <a:t>.”</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80</a:t>
            </a:fld>
            <a:endParaRP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1C67CCB1-56E9-E78D-3F3E-D20747FF488C}"/>
              </a:ext>
            </a:extLst>
          </p:cNvPr>
          <p:cNvSpPr txBox="1">
            <a:spLocks noGrp="1"/>
          </p:cNvSpPr>
          <p:nvPr>
            <p:ph type="title"/>
          </p:nvPr>
        </p:nvSpPr>
        <p:spPr>
          <a:xfrm>
            <a:off x="3299792" y="4292716"/>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Clarifying: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50659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Experts: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intend to keep using Chartability in their own professional work.</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81</a:t>
            </a:fld>
            <a:endParaRPr/>
          </a:p>
        </p:txBody>
      </p:sp>
    </p:spTree>
    <p:extLst>
      <p:ext uri="{BB962C8B-B14F-4D97-AF65-F5344CB8AC3E}">
        <p14:creationId xmlns:p14="http://schemas.microsoft.com/office/powerpoint/2010/main" val="2384321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341356" y="6103842"/>
            <a:ext cx="19400730" cy="1910022"/>
          </a:xfrm>
          <a:prstGeom prst="rect">
            <a:avLst/>
          </a:prstGeom>
          <a:noFill/>
          <a:ln>
            <a:noFill/>
          </a:ln>
        </p:spPr>
        <p:txBody>
          <a:bodyPr spcFirstLastPara="1" wrap="square" lIns="45700" tIns="45700" rIns="45700" bIns="45700" anchor="t" anchorCtr="0">
            <a:normAutofit fontScale="85000" lnSpcReduction="10000"/>
          </a:bodyPr>
          <a:lstStyle/>
          <a:p>
            <a:pPr marL="0" lvl="0" indent="0"/>
            <a:r>
              <a:rPr lang="en-US" dirty="0"/>
              <a:t>“Chartability did a very good job of </a:t>
            </a:r>
            <a:r>
              <a:rPr lang="en-US" b="1" dirty="0"/>
              <a:t>highlighting concerns </a:t>
            </a:r>
            <a:r>
              <a:rPr lang="en-US" dirty="0"/>
              <a:t>that are </a:t>
            </a:r>
            <a:r>
              <a:rPr lang="en-US" b="1" dirty="0"/>
              <a:t>often ignored or forgotten</a:t>
            </a:r>
            <a:r>
              <a:rPr lang="en-US" dirty="0"/>
              <a:t> when auditing and designing/developing”</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82</a:t>
            </a:fld>
            <a:endParaRPr/>
          </a:p>
        </p:txBody>
      </p:sp>
      <p:sp>
        <p:nvSpPr>
          <p:cNvPr id="6" name="Cross 5">
            <a:extLst>
              <a:ext uri="{FF2B5EF4-FFF2-40B4-BE49-F238E27FC236}">
                <a16:creationId xmlns:a16="http://schemas.microsoft.com/office/drawing/2014/main" id="{760FBB55-FE47-D6F1-61F5-55AFE5D9CFC3}"/>
              </a:ext>
            </a:extLst>
          </p:cNvPr>
          <p:cNvSpPr/>
          <p:nvPr/>
        </p:nvSpPr>
        <p:spPr>
          <a:xfrm>
            <a:off x="1197820" y="584542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DD702446-8167-0435-EC90-CEAFC3CEB2C1}"/>
              </a:ext>
            </a:extLst>
          </p:cNvPr>
          <p:cNvSpPr txBox="1">
            <a:spLocks noGrp="1"/>
          </p:cNvSpPr>
          <p:nvPr>
            <p:ph type="title"/>
          </p:nvPr>
        </p:nvSpPr>
        <p:spPr>
          <a:xfrm>
            <a:off x="3341356" y="4410227"/>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Grounding: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05656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a:t>
            </a:r>
            <a:r>
              <a:rPr lang="en-US" b="1" dirty="0"/>
              <a:t>goes beyond compliance</a:t>
            </a:r>
            <a:r>
              <a:rPr lang="en-US" dirty="0"/>
              <a:t>. It is clearly focusing on a </a:t>
            </a:r>
            <a:r>
              <a:rPr lang="en-US" b="1" dirty="0"/>
              <a:t>good experience</a:t>
            </a:r>
            <a:r>
              <a:rPr lang="en-US" dirty="0"/>
              <a:t>.”</a:t>
            </a: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83</a:t>
            </a:fld>
            <a:endParaRPr/>
          </a:p>
        </p:txBody>
      </p:sp>
      <p:sp>
        <p:nvSpPr>
          <p:cNvPr id="3" name="Triangle 2">
            <a:extLst>
              <a:ext uri="{FF2B5EF4-FFF2-40B4-BE49-F238E27FC236}">
                <a16:creationId xmlns:a16="http://schemas.microsoft.com/office/drawing/2014/main" id="{A05ECC4F-E95A-D679-2AE1-C4D55091D143}"/>
              </a:ext>
            </a:extLst>
          </p:cNvPr>
          <p:cNvSpPr/>
          <p:nvPr/>
        </p:nvSpPr>
        <p:spPr>
          <a:xfrm>
            <a:off x="1206400" y="4555097"/>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Cross 5">
            <a:extLst>
              <a:ext uri="{FF2B5EF4-FFF2-40B4-BE49-F238E27FC236}">
                <a16:creationId xmlns:a16="http://schemas.microsoft.com/office/drawing/2014/main" id="{FC883336-4E4A-59BA-A800-BA759182211D}"/>
              </a:ext>
            </a:extLst>
          </p:cNvPr>
          <p:cNvSpPr/>
          <p:nvPr/>
        </p:nvSpPr>
        <p:spPr>
          <a:xfrm>
            <a:off x="1185727" y="653583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00EC6DC9-BA17-3C1B-912B-F2559CD6EA7B}"/>
              </a:ext>
            </a:extLst>
          </p:cNvPr>
          <p:cNvSpPr txBox="1">
            <a:spLocks noGrp="1"/>
          </p:cNvSpPr>
          <p:nvPr>
            <p:ph type="title"/>
          </p:nvPr>
        </p:nvSpPr>
        <p:spPr>
          <a:xfrm>
            <a:off x="3299792" y="4334279"/>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Goes beyond: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694032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What other results are worth noting from </a:t>
            </a:r>
            <a:r>
              <a:rPr lang="en-US" dirty="0" err="1"/>
              <a:t>Chartability’s</a:t>
            </a:r>
            <a:r>
              <a:rPr lang="en-US" dirty="0"/>
              <a:t> use?</a:t>
            </a:r>
          </a:p>
        </p:txBody>
      </p:sp>
      <p:sp>
        <p:nvSpPr>
          <p:cNvPr id="3" name="Slide Number Placeholder 2">
            <a:extLst>
              <a:ext uri="{FF2B5EF4-FFF2-40B4-BE49-F238E27FC236}">
                <a16:creationId xmlns:a16="http://schemas.microsoft.com/office/drawing/2014/main" id="{9BD36688-27A7-6765-7280-7E74590FB1F1}"/>
              </a:ext>
            </a:extLst>
          </p:cNvPr>
          <p:cNvSpPr>
            <a:spLocks noGrp="1"/>
          </p:cNvSpPr>
          <p:nvPr>
            <p:ph type="sldNum" sz="quarter" idx="2"/>
          </p:nvPr>
        </p:nvSpPr>
        <p:spPr/>
        <p:txBody>
          <a:bodyPr/>
          <a:lstStyle/>
          <a:p>
            <a:fld id="{86CB4B4D-7CA3-9044-876B-883B54F8677D}" type="slidenum">
              <a:rPr lang="en-US" smtClean="0"/>
              <a:t>84</a:t>
            </a:fld>
            <a:endParaRPr lang="en-US"/>
          </a:p>
        </p:txBody>
      </p:sp>
    </p:spTree>
    <p:extLst>
      <p:ext uri="{BB962C8B-B14F-4D97-AF65-F5344CB8AC3E}">
        <p14:creationId xmlns:p14="http://schemas.microsoft.com/office/powerpoint/2010/main" val="1476008587"/>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766115"/>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Chartability is well-travelled</a:t>
            </a:r>
            <a:endParaRPr dirty="0"/>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85</a:t>
            </a:fld>
            <a:endParaRPr/>
          </a:p>
        </p:txBody>
      </p:sp>
      <p:pic>
        <p:nvPicPr>
          <p:cNvPr id="31746" name="Picture 2" descr="Microsoft logo">
            <a:extLst>
              <a:ext uri="{FF2B5EF4-FFF2-40B4-BE49-F238E27FC236}">
                <a16:creationId xmlns:a16="http://schemas.microsoft.com/office/drawing/2014/main" id="{C44B62DD-45DE-D762-6912-0E7CE0CE1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379" b="15281"/>
          <a:stretch/>
        </p:blipFill>
        <p:spPr bwMode="auto">
          <a:xfrm>
            <a:off x="539550" y="2201315"/>
            <a:ext cx="4971156" cy="2212443"/>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ighcharts logo">
            <a:extLst>
              <a:ext uri="{FF2B5EF4-FFF2-40B4-BE49-F238E27FC236}">
                <a16:creationId xmlns:a16="http://schemas.microsoft.com/office/drawing/2014/main" id="{D645582F-C24D-4E67-1F64-C3E5DDE0A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353" y="1928739"/>
            <a:ext cx="6176466" cy="252673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Project Jupyter logo">
            <a:extLst>
              <a:ext uri="{FF2B5EF4-FFF2-40B4-BE49-F238E27FC236}">
                <a16:creationId xmlns:a16="http://schemas.microsoft.com/office/drawing/2014/main" id="{DC177F81-3E04-1344-6828-CECC33ED2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0466" y="1827393"/>
            <a:ext cx="2354761" cy="2729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Fizz Studio Logo">
            <a:extLst>
              <a:ext uri="{FF2B5EF4-FFF2-40B4-BE49-F238E27FC236}">
                <a16:creationId xmlns:a16="http://schemas.microsoft.com/office/drawing/2014/main" id="{96B71B05-8A8A-A868-3CF6-F347CF098ED2}"/>
              </a:ext>
            </a:extLst>
          </p:cNvPr>
          <p:cNvPicPr>
            <a:picLocks noChangeAspect="1"/>
          </p:cNvPicPr>
          <p:nvPr/>
        </p:nvPicPr>
        <p:blipFill>
          <a:blip r:embed="rId6"/>
          <a:stretch>
            <a:fillRect/>
          </a:stretch>
        </p:blipFill>
        <p:spPr>
          <a:xfrm>
            <a:off x="19641875" y="1827393"/>
            <a:ext cx="3867903" cy="2729426"/>
          </a:xfrm>
          <a:prstGeom prst="rect">
            <a:avLst/>
          </a:prstGeom>
        </p:spPr>
      </p:pic>
      <p:pic>
        <p:nvPicPr>
          <p:cNvPr id="31752" name="Picture 8" descr="FiveThirtyEight logo">
            <a:extLst>
              <a:ext uri="{FF2B5EF4-FFF2-40B4-BE49-F238E27FC236}">
                <a16:creationId xmlns:a16="http://schemas.microsoft.com/office/drawing/2014/main" id="{5CC44C3B-5A9C-10E6-97FE-16100EE5716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5948"/>
          <a:stretch/>
        </p:blipFill>
        <p:spPr bwMode="auto">
          <a:xfrm>
            <a:off x="19268853" y="4341821"/>
            <a:ext cx="3859923" cy="2858372"/>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descr="UCLA logo">
            <a:extLst>
              <a:ext uri="{FF2B5EF4-FFF2-40B4-BE49-F238E27FC236}">
                <a16:creationId xmlns:a16="http://schemas.microsoft.com/office/drawing/2014/main" id="{3A2A17CB-7CC6-4A31-0447-0D260AACD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535" y="4875135"/>
            <a:ext cx="3700589" cy="2325058"/>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Seal of San Francisco">
            <a:extLst>
              <a:ext uri="{FF2B5EF4-FFF2-40B4-BE49-F238E27FC236}">
                <a16:creationId xmlns:a16="http://schemas.microsoft.com/office/drawing/2014/main" id="{5DF80E28-50F8-7EEC-F29F-EEA932455E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3970" y="3998118"/>
            <a:ext cx="3202075" cy="3202075"/>
          </a:xfrm>
          <a:prstGeom prst="rect">
            <a:avLst/>
          </a:prstGeom>
          <a:noFill/>
          <a:extLst>
            <a:ext uri="{909E8E84-426E-40DD-AFC4-6F175D3DCCD1}">
              <a14:hiddenFill xmlns:a14="http://schemas.microsoft.com/office/drawing/2010/main">
                <a:solidFill>
                  <a:srgbClr val="FFFFFF"/>
                </a:solidFill>
              </a14:hiddenFill>
            </a:ext>
          </a:extLst>
        </p:spPr>
      </p:pic>
      <p:pic>
        <p:nvPicPr>
          <p:cNvPr id="31760" name="Picture 16" descr="University of Missouri School of Journalism">
            <a:extLst>
              <a:ext uri="{FF2B5EF4-FFF2-40B4-BE49-F238E27FC236}">
                <a16:creationId xmlns:a16="http://schemas.microsoft.com/office/drawing/2014/main" id="{B469CB3F-41B6-EA44-49D5-B047419524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600" b="14997"/>
          <a:stretch/>
        </p:blipFill>
        <p:spPr bwMode="auto">
          <a:xfrm>
            <a:off x="11091891" y="4667782"/>
            <a:ext cx="6431117" cy="28441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icrosoft Excel logo">
            <a:extLst>
              <a:ext uri="{FF2B5EF4-FFF2-40B4-BE49-F238E27FC236}">
                <a16:creationId xmlns:a16="http://schemas.microsoft.com/office/drawing/2014/main" id="{B91A5F80-897A-24A6-7D62-FA2A42AF57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6450" y="8438223"/>
            <a:ext cx="4047489" cy="2698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Microsoft Power BI logo">
            <a:extLst>
              <a:ext uri="{FF2B5EF4-FFF2-40B4-BE49-F238E27FC236}">
                <a16:creationId xmlns:a16="http://schemas.microsoft.com/office/drawing/2014/main" id="{8E80F76A-8EFD-F389-228F-5D21CA7A769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1649" r="22543"/>
          <a:stretch/>
        </p:blipFill>
        <p:spPr bwMode="auto">
          <a:xfrm>
            <a:off x="6989562" y="8738403"/>
            <a:ext cx="2059250" cy="19372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Tableau Logo">
            <a:extLst>
              <a:ext uri="{FF2B5EF4-FFF2-40B4-BE49-F238E27FC236}">
                <a16:creationId xmlns:a16="http://schemas.microsoft.com/office/drawing/2014/main" id="{9DE78223-786A-7153-8093-E198BB4293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9561" y="11099648"/>
            <a:ext cx="3662411" cy="20601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Vega-lite logo">
            <a:extLst>
              <a:ext uri="{FF2B5EF4-FFF2-40B4-BE49-F238E27FC236}">
                <a16:creationId xmlns:a16="http://schemas.microsoft.com/office/drawing/2014/main" id="{244C6AE8-093E-248F-F80F-9B8FE4B3E4B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2768" y="8702767"/>
            <a:ext cx="2573205" cy="19299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D3 logo">
            <a:extLst>
              <a:ext uri="{FF2B5EF4-FFF2-40B4-BE49-F238E27FC236}">
                <a16:creationId xmlns:a16="http://schemas.microsoft.com/office/drawing/2014/main" id="{039B20FE-7EEA-31A2-9A56-5F0C03850C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02943" y="10816813"/>
            <a:ext cx="2698327" cy="26983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Visa Chart Components">
            <a:extLst>
              <a:ext uri="{FF2B5EF4-FFF2-40B4-BE49-F238E27FC236}">
                <a16:creationId xmlns:a16="http://schemas.microsoft.com/office/drawing/2014/main" id="{CA0ABE9E-EE42-CBB4-EF01-7144D59DAED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729444" y="11039885"/>
            <a:ext cx="2306909" cy="22453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Altair logo">
            <a:extLst>
              <a:ext uri="{FF2B5EF4-FFF2-40B4-BE49-F238E27FC236}">
                <a16:creationId xmlns:a16="http://schemas.microsoft.com/office/drawing/2014/main" id="{D643E7FB-0A06-B3C7-022F-77D87F6DDED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87510" y="8576067"/>
            <a:ext cx="2437763" cy="2437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ggplot2 logo">
            <a:extLst>
              <a:ext uri="{FF2B5EF4-FFF2-40B4-BE49-F238E27FC236}">
                <a16:creationId xmlns:a16="http://schemas.microsoft.com/office/drawing/2014/main" id="{C2B322D8-C122-1709-9197-E39CDBED45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40186" y="10785228"/>
            <a:ext cx="2574341" cy="26983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Figma logo">
            <a:extLst>
              <a:ext uri="{FF2B5EF4-FFF2-40B4-BE49-F238E27FC236}">
                <a16:creationId xmlns:a16="http://schemas.microsoft.com/office/drawing/2014/main" id="{F65AE220-E484-6C28-FB44-D6E50662E2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209615" y="8738403"/>
            <a:ext cx="1289990" cy="1934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600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Community Involvement has Improved Chartability</a:t>
            </a:r>
            <a:endParaRPr dirty="0"/>
          </a:p>
        </p:txBody>
      </p:sp>
      <p:sp>
        <p:nvSpPr>
          <p:cNvPr id="142" name="Google Shape;142;g10104eaf235_1_123"/>
          <p:cNvSpPr txBox="1">
            <a:spLocks noGrp="1"/>
          </p:cNvSpPr>
          <p:nvPr>
            <p:ph type="body" idx="1"/>
          </p:nvPr>
        </p:nvSpPr>
        <p:spPr>
          <a:xfrm>
            <a:off x="1206450" y="67162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sz="5500" dirty="0">
                <a:latin typeface="Helvetica Neue"/>
                <a:ea typeface="Helvetica Neue"/>
                <a:cs typeface="Helvetica Neue"/>
                <a:sym typeface="Helvetica Neue"/>
              </a:rPr>
              <a:t>Chartability is now on Version 2, with 50 total heuristics (14 of which are critical).</a:t>
            </a:r>
            <a:endParaRPr sz="5500" dirty="0">
              <a:latin typeface="Helvetica Neue"/>
              <a:ea typeface="Helvetica Neue"/>
              <a:cs typeface="Helvetica Neue"/>
              <a:sym typeface="Helvetica Neue"/>
            </a:endParaRPr>
          </a:p>
        </p:txBody>
      </p:sp>
      <p:sp>
        <p:nvSpPr>
          <p:cNvPr id="144" name="Google Shape;144;g10104eaf235_1_123"/>
          <p:cNvSpPr txBox="1">
            <a:spLocks noGrp="1"/>
          </p:cNvSpPr>
          <p:nvPr>
            <p:ph type="sldNum" idx="12"/>
          </p:nvPr>
        </p:nvSpPr>
        <p:spPr>
          <a:xfrm>
            <a:off x="23558552" y="13080999"/>
            <a:ext cx="241500" cy="379800"/>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86</a:t>
            </a:fld>
            <a:endParaRPr/>
          </a:p>
        </p:txBody>
      </p:sp>
    </p:spTree>
    <p:extLst>
      <p:ext uri="{BB962C8B-B14F-4D97-AF65-F5344CB8AC3E}">
        <p14:creationId xmlns:p14="http://schemas.microsoft.com/office/powerpoint/2010/main" val="36118000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Our challenge: </a:t>
            </a:r>
          </a:p>
          <a:p>
            <a:pPr algn="l"/>
            <a:r>
              <a:rPr lang="en-US" dirty="0">
                <a:latin typeface="+mj-lt"/>
                <a:ea typeface="Helvetica Neue" panose="02000503000000020004" pitchFamily="2" charset="0"/>
                <a:cs typeface="Helvetica Neue" panose="02000503000000020004" pitchFamily="2" charset="0"/>
              </a:rPr>
              <a:t>Can future research consider more than just visual disabilities?</a:t>
            </a:r>
          </a:p>
        </p:txBody>
      </p:sp>
      <p:sp>
        <p:nvSpPr>
          <p:cNvPr id="4" name="Slide Number Placeholder 5">
            <a:extLst>
              <a:ext uri="{FF2B5EF4-FFF2-40B4-BE49-F238E27FC236}">
                <a16:creationId xmlns:a16="http://schemas.microsoft.com/office/drawing/2014/main" id="{F83A8307-B132-E732-7D16-DB0406745D48}"/>
              </a:ext>
            </a:extLst>
          </p:cNvPr>
          <p:cNvSpPr>
            <a:spLocks noGrp="1"/>
          </p:cNvSpPr>
          <p:nvPr>
            <p:ph type="sldNum" sz="quarter" idx="2"/>
          </p:nvPr>
        </p:nvSpPr>
        <p:spPr>
          <a:xfrm>
            <a:off x="12001499" y="13080999"/>
            <a:ext cx="368505" cy="374600"/>
          </a:xfrm>
        </p:spPr>
        <p:txBody>
          <a:bodyPr/>
          <a:lstStyle/>
          <a:p>
            <a:fld id="{86CB4B4D-7CA3-9044-876B-883B54F8677D}" type="slidenum">
              <a:rPr lang="en-US" smtClean="0"/>
              <a:t>87</a:t>
            </a:fld>
            <a:endParaRPr lang="en-US"/>
          </a:p>
        </p:txBody>
      </p:sp>
    </p:spTree>
    <p:extLst>
      <p:ext uri="{BB962C8B-B14F-4D97-AF65-F5344CB8AC3E}">
        <p14:creationId xmlns:p14="http://schemas.microsoft.com/office/powerpoint/2010/main" val="54854451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4" name="Google Shape;144;g10104eaf235_1_123"/>
          <p:cNvSpPr txBox="1">
            <a:spLocks noGrp="1"/>
          </p:cNvSpPr>
          <p:nvPr>
            <p:ph type="sldNum" idx="12"/>
          </p:nvPr>
        </p:nvSpPr>
        <p:spPr>
          <a:xfrm>
            <a:off x="2317760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88</a:t>
            </a:fld>
            <a:endParaRPr dirty="0"/>
          </a:p>
        </p:txBody>
      </p:sp>
      <p:sp>
        <p:nvSpPr>
          <p:cNvPr id="141" name="Google Shape;141;g10104eaf235_1_123"/>
          <p:cNvSpPr txBox="1">
            <a:spLocks noGrp="1"/>
          </p:cNvSpPr>
          <p:nvPr>
            <p:ph type="title"/>
          </p:nvPr>
        </p:nvSpPr>
        <p:spPr>
          <a:xfrm>
            <a:off x="787246" y="3009900"/>
            <a:ext cx="11607954" cy="1435200"/>
          </a:xfrm>
          <a:prstGeom prst="rect">
            <a:avLst/>
          </a:prstGeom>
          <a:noFill/>
          <a:ln>
            <a:noFill/>
          </a:ln>
        </p:spPr>
        <p:txBody>
          <a:bodyPr spcFirstLastPara="1" wrap="square" lIns="50800" tIns="50800" rIns="50800" bIns="50800" anchor="t" anchorCtr="0">
            <a:normAutofit/>
          </a:bodyPr>
          <a:lstStyle/>
          <a:p>
            <a:pPr lvl="0">
              <a:buSzPts val="8500"/>
            </a:pPr>
            <a:r>
              <a:rPr lang="en-US" dirty="0"/>
              <a:t>Disabilities in the US</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39390" y="4654600"/>
            <a:ext cx="8368410" cy="5638800"/>
          </a:xfrm>
          <a:prstGeom prst="rect">
            <a:avLst/>
          </a:prstGeom>
        </p:spPr>
      </p:pic>
      <p:pic>
        <p:nvPicPr>
          <p:cNvPr id="13" name="Picture 12">
            <a:extLst>
              <a:ext uri="{FF2B5EF4-FFF2-40B4-BE49-F238E27FC236}">
                <a16:creationId xmlns:a16="http://schemas.microsoft.com/office/drawing/2014/main" id="{22200F61-0570-B83C-48E2-D2E7CD4FF7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5138400" y="4654600"/>
            <a:ext cx="8368410" cy="563880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660246"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45847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660246"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50927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660246"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8724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660246"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104775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660246"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68199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2" name="Google Shape;141;g10104eaf235_1_123">
            <a:extLst>
              <a:ext uri="{FF2B5EF4-FFF2-40B4-BE49-F238E27FC236}">
                <a16:creationId xmlns:a16="http://schemas.microsoft.com/office/drawing/2014/main" id="{E9882012-A643-76F4-4D54-800E3364BF66}"/>
              </a:ext>
            </a:extLst>
          </p:cNvPr>
          <p:cNvSpPr txBox="1">
            <a:spLocks/>
          </p:cNvSpPr>
          <p:nvPr/>
        </p:nvSpPr>
        <p:spPr>
          <a:xfrm>
            <a:off x="12570989" y="2025929"/>
            <a:ext cx="11607954" cy="2419171"/>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pPr>
            <a:r>
              <a:rPr lang="en-US" dirty="0"/>
              <a:t>Accessibility in Visualization Research</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2570989"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27" name="TextBox 26">
            <a:extLst>
              <a:ext uri="{FF2B5EF4-FFF2-40B4-BE49-F238E27FC236}">
                <a16:creationId xmlns:a16="http://schemas.microsoft.com/office/drawing/2014/main" id="{8E204FDE-00BE-A6C7-77D5-FDF523B99556}"/>
              </a:ext>
            </a:extLst>
          </p:cNvPr>
          <p:cNvSpPr txBox="1"/>
          <p:nvPr/>
        </p:nvSpPr>
        <p:spPr>
          <a:xfrm>
            <a:off x="227965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233</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84EDA45A-E403-9BDF-3B14-DC15F5C8A23C}"/>
              </a:ext>
            </a:extLst>
          </p:cNvPr>
          <p:cNvSpPr txBox="1"/>
          <p:nvPr/>
        </p:nvSpPr>
        <p:spPr>
          <a:xfrm>
            <a:off x="12570989"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28" name="TextBox 27">
            <a:extLst>
              <a:ext uri="{FF2B5EF4-FFF2-40B4-BE49-F238E27FC236}">
                <a16:creationId xmlns:a16="http://schemas.microsoft.com/office/drawing/2014/main" id="{AFB83440-9176-E850-F7FB-9F78C4864983}"/>
              </a:ext>
            </a:extLst>
          </p:cNvPr>
          <p:cNvSpPr txBox="1"/>
          <p:nvPr/>
        </p:nvSpPr>
        <p:spPr>
          <a:xfrm>
            <a:off x="16827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62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5" name="TextBox 34">
            <a:extLst>
              <a:ext uri="{FF2B5EF4-FFF2-40B4-BE49-F238E27FC236}">
                <a16:creationId xmlns:a16="http://schemas.microsoft.com/office/drawing/2014/main" id="{B528085C-4543-EAEC-479F-3535621A28F7}"/>
              </a:ext>
            </a:extLst>
          </p:cNvPr>
          <p:cNvSpPr txBox="1"/>
          <p:nvPr/>
        </p:nvSpPr>
        <p:spPr>
          <a:xfrm>
            <a:off x="12570989"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9" name="TextBox 28">
            <a:extLst>
              <a:ext uri="{FF2B5EF4-FFF2-40B4-BE49-F238E27FC236}">
                <a16:creationId xmlns:a16="http://schemas.microsoft.com/office/drawing/2014/main" id="{F45BBBE1-30EA-F7A2-DD9B-B1DFB4BA6B56}"/>
              </a:ext>
            </a:extLst>
          </p:cNvPr>
          <p:cNvSpPr txBox="1"/>
          <p:nvPr/>
        </p:nvSpPr>
        <p:spPr>
          <a:xfrm>
            <a:off x="15328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TextBox 35">
            <a:extLst>
              <a:ext uri="{FF2B5EF4-FFF2-40B4-BE49-F238E27FC236}">
                <a16:creationId xmlns:a16="http://schemas.microsoft.com/office/drawing/2014/main" id="{B51CEF7C-EE62-BFEB-5DE4-D652C48B0274}"/>
              </a:ext>
            </a:extLst>
          </p:cNvPr>
          <p:cNvSpPr txBox="1"/>
          <p:nvPr/>
        </p:nvSpPr>
        <p:spPr>
          <a:xfrm>
            <a:off x="12570989"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30" name="TextBox 29">
            <a:extLst>
              <a:ext uri="{FF2B5EF4-FFF2-40B4-BE49-F238E27FC236}">
                <a16:creationId xmlns:a16="http://schemas.microsoft.com/office/drawing/2014/main" id="{F2170EEF-26A2-089A-159F-86DD9D2A3D05}"/>
              </a:ext>
            </a:extLst>
          </p:cNvPr>
          <p:cNvSpPr txBox="1"/>
          <p:nvPr/>
        </p:nvSpPr>
        <p:spPr>
          <a:xfrm>
            <a:off x="152781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7" name="TextBox 36">
            <a:extLst>
              <a:ext uri="{FF2B5EF4-FFF2-40B4-BE49-F238E27FC236}">
                <a16:creationId xmlns:a16="http://schemas.microsoft.com/office/drawing/2014/main" id="{8CE6D754-076F-EC59-2600-EE935582442F}"/>
              </a:ext>
            </a:extLst>
          </p:cNvPr>
          <p:cNvSpPr txBox="1"/>
          <p:nvPr/>
        </p:nvSpPr>
        <p:spPr>
          <a:xfrm>
            <a:off x="12570989"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31" name="TextBox 30">
            <a:extLst>
              <a:ext uri="{FF2B5EF4-FFF2-40B4-BE49-F238E27FC236}">
                <a16:creationId xmlns:a16="http://schemas.microsoft.com/office/drawing/2014/main" id="{0DD38AB2-037D-1269-8E7C-A4CA03FF7505}"/>
              </a:ext>
            </a:extLst>
          </p:cNvPr>
          <p:cNvSpPr txBox="1"/>
          <p:nvPr/>
        </p:nvSpPr>
        <p:spPr>
          <a:xfrm>
            <a:off x="152781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131237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4" name="Google Shape;144;g10104eaf235_1_123"/>
          <p:cNvSpPr txBox="1">
            <a:spLocks noGrp="1"/>
          </p:cNvSpPr>
          <p:nvPr>
            <p:ph type="sldNum" idx="12"/>
          </p:nvPr>
        </p:nvSpPr>
        <p:spPr>
          <a:xfrm>
            <a:off x="23180040" y="12893888"/>
            <a:ext cx="622452" cy="379591"/>
          </a:xfrm>
          <a:prstGeom prst="rect">
            <a:avLst/>
          </a:prstGeom>
          <a:noFill/>
          <a:ln>
            <a:noFill/>
          </a:ln>
        </p:spPr>
        <p:txBody>
          <a:bodyPr spcFirstLastPara="1" wrap="square" lIns="50800" tIns="50800" rIns="50800" bIns="50800" anchor="b" anchorCtr="0">
            <a:spAutoFit/>
          </a:bodyPr>
          <a:lstStyle/>
          <a:p>
            <a:pPr marL="0" lvl="0" indent="0" algn="ctr" rtl="0">
              <a:lnSpc>
                <a:spcPct val="100000"/>
              </a:lnSpc>
              <a:spcBef>
                <a:spcPts val="0"/>
              </a:spcBef>
              <a:spcAft>
                <a:spcPts val="0"/>
              </a:spcAft>
              <a:buClr>
                <a:srgbClr val="5E5E5E"/>
              </a:buClr>
              <a:buSzPts val="1800"/>
              <a:buFont typeface="Helvetica Neue"/>
              <a:buNone/>
            </a:pPr>
            <a:fld id="{00000000-1234-1234-1234-123412341234}" type="slidenum">
              <a:rPr lang="en-US" sz="1800"/>
              <a:t>89</a:t>
            </a:fld>
            <a:endParaRPr dirty="0"/>
          </a:p>
        </p:txBody>
      </p:sp>
      <p:sp>
        <p:nvSpPr>
          <p:cNvPr id="141" name="Google Shape;141;g10104eaf235_1_123"/>
          <p:cNvSpPr txBox="1">
            <a:spLocks noGrp="1"/>
          </p:cNvSpPr>
          <p:nvPr>
            <p:ph type="title"/>
          </p:nvPr>
        </p:nvSpPr>
        <p:spPr>
          <a:xfrm>
            <a:off x="787246" y="2025929"/>
            <a:ext cx="22707754" cy="2419171"/>
          </a:xfrm>
          <a:prstGeom prst="rect">
            <a:avLst/>
          </a:prstGeom>
          <a:noFill/>
          <a:ln>
            <a:noFill/>
          </a:ln>
        </p:spPr>
        <p:txBody>
          <a:bodyPr spcFirstLastPara="1" wrap="square" lIns="50800" tIns="50800" rIns="50800" bIns="50800" anchor="t" anchorCtr="0">
            <a:normAutofit/>
          </a:bodyPr>
          <a:lstStyle/>
          <a:p>
            <a:pPr lvl="0">
              <a:buSzPts val="8500"/>
            </a:pPr>
            <a:r>
              <a:rPr lang="en-US" dirty="0"/>
              <a:t>Every area of disability affects data visualization work.</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370840" y="4739673"/>
            <a:ext cx="8366760" cy="557784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8864446" y="4677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65913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8864446" y="8233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4953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8864446" y="94016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4355947" y="96478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5" name="Straight Arrow Connector 4">
            <a:extLst>
              <a:ext uri="{FF2B5EF4-FFF2-40B4-BE49-F238E27FC236}">
                <a16:creationId xmlns:a16="http://schemas.microsoft.com/office/drawing/2014/main" id="{CA121CA3-FCE9-18E0-DE44-188E576B1278}"/>
              </a:ext>
            </a:extLst>
          </p:cNvPr>
          <p:cNvCxnSpPr>
            <a:stCxn id="14" idx="3"/>
            <a:endCxn id="33" idx="1"/>
          </p:cNvCxnSpPr>
          <p:nvPr/>
        </p:nvCxnSpPr>
        <p:spPr>
          <a:xfrm flipV="1">
            <a:off x="11176000" y="4791112"/>
            <a:ext cx="2692399" cy="3682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13C1EA16-56A9-0688-F9CF-A52C03DB3D5E}"/>
              </a:ext>
            </a:extLst>
          </p:cNvPr>
          <p:cNvCxnSpPr>
            <a:cxnSpLocks/>
            <a:stCxn id="18" idx="3"/>
            <a:endCxn id="33" idx="1"/>
          </p:cNvCxnSpPr>
          <p:nvPr/>
        </p:nvCxnSpPr>
        <p:spPr>
          <a:xfrm flipV="1">
            <a:off x="11176000" y="4791112"/>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0ABA261-B272-79D4-5F33-C696ABAADB95}"/>
              </a:ext>
            </a:extLst>
          </p:cNvPr>
          <p:cNvCxnSpPr>
            <a:cxnSpLocks/>
            <a:stCxn id="18" idx="3"/>
            <a:endCxn id="35" idx="1"/>
          </p:cNvCxnSpPr>
          <p:nvPr/>
        </p:nvCxnSpPr>
        <p:spPr>
          <a:xfrm>
            <a:off x="11176000" y="6353201"/>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9803C8A-73F3-7B25-563E-9E2D09ECB624}"/>
              </a:ext>
            </a:extLst>
          </p:cNvPr>
          <p:cNvCxnSpPr>
            <a:cxnSpLocks/>
            <a:stCxn id="18" idx="3"/>
            <a:endCxn id="36" idx="1"/>
          </p:cNvCxnSpPr>
          <p:nvPr/>
        </p:nvCxnSpPr>
        <p:spPr>
          <a:xfrm>
            <a:off x="11176000" y="6353201"/>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90CE7E6-C8F6-119F-6C01-9096F7EFD7A1}"/>
              </a:ext>
            </a:extLst>
          </p:cNvPr>
          <p:cNvCxnSpPr>
            <a:cxnSpLocks/>
            <a:stCxn id="18" idx="3"/>
            <a:endCxn id="37" idx="1"/>
          </p:cNvCxnSpPr>
          <p:nvPr/>
        </p:nvCxnSpPr>
        <p:spPr>
          <a:xfrm>
            <a:off x="11176000" y="6353201"/>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BD189147-4FBF-D1B5-0BC2-F326993D24D1}"/>
              </a:ext>
            </a:extLst>
          </p:cNvPr>
          <p:cNvCxnSpPr>
            <a:cxnSpLocks/>
            <a:stCxn id="20" idx="3"/>
            <a:endCxn id="33" idx="1"/>
          </p:cNvCxnSpPr>
          <p:nvPr/>
        </p:nvCxnSpPr>
        <p:spPr>
          <a:xfrm flipV="1">
            <a:off x="11176000" y="4791112"/>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038DA192-8FAA-FCB7-108C-DE4E1D4634E0}"/>
              </a:ext>
            </a:extLst>
          </p:cNvPr>
          <p:cNvCxnSpPr>
            <a:cxnSpLocks/>
            <a:stCxn id="20" idx="3"/>
            <a:endCxn id="34" idx="1"/>
          </p:cNvCxnSpPr>
          <p:nvPr/>
        </p:nvCxnSpPr>
        <p:spPr>
          <a:xfrm flipV="1">
            <a:off x="11176000" y="5820217"/>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F8756B1A-A716-7E70-2537-4134C3BB811F}"/>
              </a:ext>
            </a:extLst>
          </p:cNvPr>
          <p:cNvCxnSpPr>
            <a:cxnSpLocks/>
            <a:stCxn id="20" idx="3"/>
            <a:endCxn id="36" idx="1"/>
          </p:cNvCxnSpPr>
          <p:nvPr/>
        </p:nvCxnSpPr>
        <p:spPr>
          <a:xfrm>
            <a:off x="11176000" y="7547001"/>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5F525020-F4BC-E982-EDC1-24EACE216A39}"/>
              </a:ext>
            </a:extLst>
          </p:cNvPr>
          <p:cNvCxnSpPr>
            <a:cxnSpLocks/>
            <a:stCxn id="20" idx="3"/>
            <a:endCxn id="37" idx="1"/>
          </p:cNvCxnSpPr>
          <p:nvPr/>
        </p:nvCxnSpPr>
        <p:spPr>
          <a:xfrm>
            <a:off x="11176000" y="7547001"/>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BFE929D-D55F-B116-F621-61BE58F2AF95}"/>
              </a:ext>
            </a:extLst>
          </p:cNvPr>
          <p:cNvCxnSpPr>
            <a:cxnSpLocks/>
            <a:stCxn id="22" idx="3"/>
            <a:endCxn id="34" idx="1"/>
          </p:cNvCxnSpPr>
          <p:nvPr/>
        </p:nvCxnSpPr>
        <p:spPr>
          <a:xfrm flipV="1">
            <a:off x="11176000" y="5820217"/>
            <a:ext cx="2692399" cy="28951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965D27E0-2AA1-1F4E-51D6-B302132E5B52}"/>
              </a:ext>
            </a:extLst>
          </p:cNvPr>
          <p:cNvCxnSpPr>
            <a:cxnSpLocks/>
            <a:stCxn id="22" idx="3"/>
            <a:endCxn id="36" idx="1"/>
          </p:cNvCxnSpPr>
          <p:nvPr/>
        </p:nvCxnSpPr>
        <p:spPr>
          <a:xfrm>
            <a:off x="11176000" y="8715401"/>
            <a:ext cx="2692399" cy="1797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1025D2D2-3D33-2E99-6302-8E924E9DD396}"/>
              </a:ext>
            </a:extLst>
          </p:cNvPr>
          <p:cNvCxnSpPr>
            <a:cxnSpLocks/>
            <a:stCxn id="22" idx="3"/>
            <a:endCxn id="37" idx="1"/>
          </p:cNvCxnSpPr>
          <p:nvPr/>
        </p:nvCxnSpPr>
        <p:spPr>
          <a:xfrm>
            <a:off x="11176000" y="8715401"/>
            <a:ext cx="2692399" cy="15440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4E99252C-8D4B-432B-93BA-99E146FC5468}"/>
              </a:ext>
            </a:extLst>
          </p:cNvPr>
          <p:cNvCxnSpPr>
            <a:cxnSpLocks/>
            <a:stCxn id="25" idx="3"/>
            <a:endCxn id="37" idx="1"/>
          </p:cNvCxnSpPr>
          <p:nvPr/>
        </p:nvCxnSpPr>
        <p:spPr>
          <a:xfrm>
            <a:off x="11176000" y="9883801"/>
            <a:ext cx="2692399" cy="3756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08B11B62-2250-537E-BD20-41DA2F13FEB9}"/>
              </a:ext>
            </a:extLst>
          </p:cNvPr>
          <p:cNvCxnSpPr>
            <a:cxnSpLocks/>
            <a:stCxn id="25" idx="3"/>
            <a:endCxn id="33" idx="1"/>
          </p:cNvCxnSpPr>
          <p:nvPr/>
        </p:nvCxnSpPr>
        <p:spPr>
          <a:xfrm flipV="1">
            <a:off x="11176000" y="4791112"/>
            <a:ext cx="2692399" cy="50926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C268C5F7-E056-3D3B-29D9-B005019201B4}"/>
              </a:ext>
            </a:extLst>
          </p:cNvPr>
          <p:cNvCxnSpPr>
            <a:cxnSpLocks/>
            <a:stCxn id="25" idx="3"/>
            <a:endCxn id="35" idx="1"/>
          </p:cNvCxnSpPr>
          <p:nvPr/>
        </p:nvCxnSpPr>
        <p:spPr>
          <a:xfrm flipV="1">
            <a:off x="11176000" y="7192195"/>
            <a:ext cx="2692399" cy="26916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6D811B66-A614-BE1F-501B-FA63F931F903}"/>
              </a:ext>
            </a:extLst>
          </p:cNvPr>
          <p:cNvCxnSpPr>
            <a:cxnSpLocks/>
            <a:stCxn id="25" idx="3"/>
            <a:endCxn id="36" idx="1"/>
          </p:cNvCxnSpPr>
          <p:nvPr/>
        </p:nvCxnSpPr>
        <p:spPr>
          <a:xfrm flipV="1">
            <a:off x="11176000" y="8895106"/>
            <a:ext cx="2692399" cy="98869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20532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1" i="0" u="none" strike="noStrike" cap="none" spc="0" normalizeH="0" baseline="0" dirty="0">
                <a:ln>
                  <a:noFill/>
                </a:ln>
                <a:solidFill>
                  <a:srgbClr val="000000"/>
                </a:solidFill>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Tree>
    <p:extLst>
      <p:ext uri="{BB962C8B-B14F-4D97-AF65-F5344CB8AC3E}">
        <p14:creationId xmlns:p14="http://schemas.microsoft.com/office/powerpoint/2010/main" val="2123922724"/>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My future work:</a:t>
            </a:r>
          </a:p>
          <a:p>
            <a:pPr algn="l"/>
            <a:r>
              <a:rPr lang="en-US" dirty="0">
                <a:latin typeface="+mj-lt"/>
                <a:ea typeface="Helvetica Neue" panose="02000503000000020004" pitchFamily="2" charset="0"/>
                <a:cs typeface="Helvetica Neue" panose="02000503000000020004" pitchFamily="2" charset="0"/>
              </a:rPr>
              <a:t>How do technical design materials influence practitioner behavior?</a:t>
            </a:r>
          </a:p>
        </p:txBody>
      </p:sp>
      <p:sp>
        <p:nvSpPr>
          <p:cNvPr id="4" name="Slide Number Placeholder 5">
            <a:extLst>
              <a:ext uri="{FF2B5EF4-FFF2-40B4-BE49-F238E27FC236}">
                <a16:creationId xmlns:a16="http://schemas.microsoft.com/office/drawing/2014/main" id="{F83A8307-B132-E732-7D16-DB0406745D48}"/>
              </a:ext>
            </a:extLst>
          </p:cNvPr>
          <p:cNvSpPr>
            <a:spLocks noGrp="1"/>
          </p:cNvSpPr>
          <p:nvPr>
            <p:ph type="sldNum" sz="quarter" idx="2"/>
          </p:nvPr>
        </p:nvSpPr>
        <p:spPr>
          <a:xfrm>
            <a:off x="12001499" y="13080999"/>
            <a:ext cx="368505" cy="374600"/>
          </a:xfrm>
        </p:spPr>
        <p:txBody>
          <a:bodyPr/>
          <a:lstStyle/>
          <a:p>
            <a:fld id="{86CB4B4D-7CA3-9044-876B-883B54F8677D}" type="slidenum">
              <a:rPr lang="en-US" smtClean="0"/>
              <a:t>90</a:t>
            </a:fld>
            <a:endParaRPr lang="en-US"/>
          </a:p>
        </p:txBody>
      </p:sp>
    </p:spTree>
    <p:extLst>
      <p:ext uri="{BB962C8B-B14F-4D97-AF65-F5344CB8AC3E}">
        <p14:creationId xmlns:p14="http://schemas.microsoft.com/office/powerpoint/2010/main" val="309815138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57D51BF-0801-DC9E-4E69-5099E6039A88}"/>
              </a:ext>
            </a:extLst>
          </p:cNvPr>
          <p:cNvSpPr>
            <a:spLocks noGrp="1"/>
          </p:cNvSpPr>
          <p:nvPr>
            <p:ph type="sldNum" sz="quarter" idx="2"/>
          </p:nvPr>
        </p:nvSpPr>
        <p:spPr/>
        <p:txBody>
          <a:bodyPr/>
          <a:lstStyle/>
          <a:p>
            <a:fld id="{86CB4B4D-7CA3-9044-876B-883B54F8677D}" type="slidenum">
              <a:rPr lang="en-US" smtClean="0"/>
              <a:t>91</a:t>
            </a:fld>
            <a:endParaRPr lang="en-US"/>
          </a:p>
        </p:txBody>
      </p:sp>
      <p:sp>
        <p:nvSpPr>
          <p:cNvPr id="21" name="Text Placeholder 3">
            <a:extLst>
              <a:ext uri="{FF2B5EF4-FFF2-40B4-BE49-F238E27FC236}">
                <a16:creationId xmlns:a16="http://schemas.microsoft.com/office/drawing/2014/main" id="{EAD55ECD-4900-A07B-7456-ADB6E12A3DA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5" name="Picture 4">
            <a:extLst>
              <a:ext uri="{FF2B5EF4-FFF2-40B4-BE49-F238E27FC236}">
                <a16:creationId xmlns:a16="http://schemas.microsoft.com/office/drawing/2014/main" id="{2962513B-7A27-22EB-6A62-1C40F73D537D}"/>
              </a:ext>
            </a:extLst>
          </p:cNvPr>
          <p:cNvPicPr>
            <a:picLocks noChangeAspect="1"/>
          </p:cNvPicPr>
          <p:nvPr/>
        </p:nvPicPr>
        <p:blipFill>
          <a:blip r:embed="rId3"/>
          <a:stretch>
            <a:fillRect/>
          </a:stretch>
        </p:blipFill>
        <p:spPr>
          <a:xfrm>
            <a:off x="949037" y="3197962"/>
            <a:ext cx="11642224" cy="9437384"/>
          </a:xfrm>
          <a:prstGeom prst="rect">
            <a:avLst/>
          </a:prstGeom>
        </p:spPr>
      </p:pic>
      <p:sp>
        <p:nvSpPr>
          <p:cNvPr id="7" name="TextBox 6">
            <a:extLst>
              <a:ext uri="{FF2B5EF4-FFF2-40B4-BE49-F238E27FC236}">
                <a16:creationId xmlns:a16="http://schemas.microsoft.com/office/drawing/2014/main" id="{8025AAC5-D581-B5C5-8FF0-16295AD6EFB1}"/>
              </a:ext>
            </a:extLst>
          </p:cNvPr>
          <p:cNvSpPr txBox="1"/>
          <p:nvPr/>
        </p:nvSpPr>
        <p:spPr>
          <a:xfrm>
            <a:off x="13350653" y="6947158"/>
            <a:ext cx="9819408"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Why do practitioners use the wrong tools? Can better tools shape how they imagine the potential of their work?</a:t>
            </a:r>
            <a:endParaRPr lang="en-US" sz="4000" dirty="0">
              <a:solidFill>
                <a:srgbClr val="000000"/>
              </a:solidFill>
            </a:endParaRPr>
          </a:p>
        </p:txBody>
      </p:sp>
    </p:spTree>
    <p:extLst>
      <p:ext uri="{BB962C8B-B14F-4D97-AF65-F5344CB8AC3E}">
        <p14:creationId xmlns:p14="http://schemas.microsoft.com/office/powerpoint/2010/main" val="2851988252"/>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dam Perer and Dominik Moritz"/>
          <p:cNvSpPr txBox="1">
            <a:spLocks noGrp="1"/>
          </p:cNvSpPr>
          <p:nvPr>
            <p:ph type="body" idx="21"/>
          </p:nvPr>
        </p:nvSpPr>
        <p:spPr>
          <a:xfrm>
            <a:off x="744140" y="12039065"/>
            <a:ext cx="18279910" cy="15489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by Frank Elavsky, Cynthia Bennett, Dominik Moritz</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TOPIC"/>
          <p:cNvSpPr txBox="1">
            <a:spLocks noGrp="1"/>
          </p:cNvSpPr>
          <p:nvPr>
            <p:ph type="ctrTitle"/>
          </p:nvPr>
        </p:nvSpPr>
        <p:spPr>
          <a:xfrm>
            <a:off x="1206496" y="1422054"/>
            <a:ext cx="21971004" cy="4648201"/>
          </a:xfrm>
          <a:prstGeom prst="rect">
            <a:avLst/>
          </a:prstGeom>
        </p:spPr>
        <p:txBody>
          <a:bodyPr/>
          <a:lstStyle/>
          <a:p>
            <a:r>
              <a:rPr lang="en-US" dirty="0"/>
              <a:t>CHARTABILITY</a:t>
            </a:r>
            <a:endParaRPr dirty="0"/>
          </a:p>
        </p:txBody>
      </p:sp>
      <p:sp>
        <p:nvSpPr>
          <p:cNvPr id="228" name="Data Visualization"/>
          <p:cNvSpPr txBox="1">
            <a:spLocks noGrp="1"/>
          </p:cNvSpPr>
          <p:nvPr>
            <p:ph type="subTitle" sz="quarter" idx="1"/>
          </p:nvPr>
        </p:nvSpPr>
        <p:spPr>
          <a:xfrm>
            <a:off x="1201342" y="6070253"/>
            <a:ext cx="21971001" cy="1905001"/>
          </a:xfrm>
          <a:prstGeom prst="rect">
            <a:avLst/>
          </a:prstGeom>
        </p:spPr>
        <p:txBody>
          <a:bodyPr/>
          <a:lstStyle/>
          <a:p>
            <a:r>
              <a:rPr lang="en-US" i="1" dirty="0"/>
              <a:t>How accessible is my visualization? Evaluating visualization accessibility with Chartability.</a:t>
            </a:r>
            <a:endParaRPr i="1" dirty="0"/>
          </a:p>
        </p:txBody>
      </p:sp>
      <p:sp>
        <p:nvSpPr>
          <p:cNvPr id="229" name="CMU 05-899, Fall 2021"/>
          <p:cNvSpPr txBox="1">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Frank Elavsky, Comm Talk, 2022 </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@FrankElavsky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30" name="dig.cmu.edu/vis2021"/>
          <p:cNvSpPr txBox="1">
            <a:spLocks noGrp="1"/>
          </p:cNvSpPr>
          <p:nvPr>
            <p:ph type="body" idx="23"/>
          </p:nvPr>
        </p:nvSpPr>
        <p:spPr>
          <a:xfrm>
            <a:off x="14928112" y="1064862"/>
            <a:ext cx="8500315"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frank.computer</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t>
            </a:r>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chartability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3E122D86-4C89-DB8B-333B-86B1BD320109}"/>
              </a:ext>
            </a:extLst>
          </p:cNvPr>
          <p:cNvSpPr>
            <a:spLocks noGrp="1"/>
          </p:cNvSpPr>
          <p:nvPr>
            <p:ph type="sldNum" sz="quarter" idx="2"/>
          </p:nvPr>
        </p:nvSpPr>
        <p:spPr/>
        <p:txBody>
          <a:bodyPr/>
          <a:lstStyle/>
          <a:p>
            <a:fld id="{86CB4B4D-7CA3-9044-876B-883B54F8677D}" type="slidenum">
              <a:rPr lang="en-US" smtClean="0"/>
              <a:t>92</a:t>
            </a:fld>
            <a:endParaRPr lang="en-US"/>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5">
                  <a:extLst>
                    <a:ext uri="{A12FA001-AC4F-418D-AE19-62706E023703}">
                      <ahyp:hlinkClr xmlns:ahyp="http://schemas.microsoft.com/office/drawing/2018/hyperlinkcolor" val="tx"/>
                    </a:ext>
                  </a:extLst>
                </a:hlinkClick>
              </a:rPr>
              <a:t>dig.cmu.edu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axle-</a:t>
            </a: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lab.com</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78417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11">
                  <a:extLst>
                    <a:ext uri="{A12FA001-AC4F-418D-AE19-62706E023703}">
                      <ahyp:hlinkClr xmlns:ahyp="http://schemas.microsoft.com/office/drawing/2018/hyperlinkcolor" val="tx"/>
                    </a:ext>
                  </a:extLst>
                </a:hlinkClick>
              </a:rPr>
              <a:t>hcii.cmu.edu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252480657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17261</TotalTime>
  <Words>2078</Words>
  <Application>Microsoft Macintosh PowerPoint</Application>
  <PresentationFormat>Custom</PresentationFormat>
  <Paragraphs>464</Paragraphs>
  <Slides>92</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Helvetica Neue</vt:lpstr>
      <vt:lpstr>Helvetica Neue Light</vt:lpstr>
      <vt:lpstr>Helvetica Neue Light</vt:lpstr>
      <vt:lpstr>Helvetica Neue Medium</vt:lpstr>
      <vt:lpstr>Helvetica Neue UltraLight</vt:lpstr>
      <vt:lpstr>21_BasicWhite</vt:lpstr>
      <vt:lpstr>CHARTABILITY</vt:lpstr>
      <vt:lpstr>Visualizations inform the public and guide decision-making, policy, and business.</vt:lpstr>
      <vt:lpstr>26% of people living in the United States self-report living with a disability that affects their daily life.</vt:lpstr>
      <vt:lpstr>Across &gt;80,000 tests, most visualizations have about 320 accessibility errors each.</vt:lpstr>
      <vt:lpstr>What does testing for accessibility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Doing this work is hard.</vt:lpstr>
      <vt:lpstr>Conjecture 1: we can’t build a more accessible world if we don’t know how to recognize accessibility barriers.</vt:lpstr>
      <vt:lpstr>Conjecture 2: most practitioners don’t know how to recognize accessibility barriers because learning how is difficult and intimidating.</vt:lpstr>
      <vt:lpstr>My hypothesis: if we can collect and synthesize existing knowledge for practitioners into a usable artifact, we can improve how they do this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Chartability?</vt:lpstr>
      <vt:lpstr>A workbook!</vt:lpstr>
      <vt:lpstr>PowerPoint Presentation</vt:lpstr>
      <vt:lpstr>PowerPoint Presentation</vt:lpstr>
      <vt:lpstr>PowerPoint Presentation</vt:lpstr>
      <vt:lpstr>PowerPoint Presentation</vt:lpstr>
      <vt:lpstr>PowerPoint Presentation</vt:lpstr>
      <vt:lpstr>Why dream of knowledge and not an automated tool that solves everything?</vt:lpstr>
      <vt:lpstr>PowerPoint Presentation</vt:lpstr>
      <vt:lpstr>PowerPoint Presentation</vt:lpstr>
      <vt:lpstr>How did we make Chartability?</vt:lpstr>
      <vt:lpstr>Web Content Accessibility Guidelines</vt:lpstr>
      <vt:lpstr>Input data: a goldilocks problem</vt:lpstr>
      <vt:lpstr>Thematic analysis of standards, research, and practitioner artifacts produced 45 heuristics.</vt:lpstr>
      <vt:lpstr>26 of our heuristics neatly fit back in to WCAG’s 4 Principles</vt:lpstr>
      <vt:lpstr>But 19 were complex combinations of the first 4 and demanded new themes.</vt:lpstr>
      <vt:lpstr>Perceivable:</vt:lpstr>
      <vt:lpstr>Operable:</vt:lpstr>
      <vt:lpstr>Understandable:</vt:lpstr>
      <vt:lpstr>Robust:</vt:lpstr>
      <vt:lpstr>Compromising:</vt:lpstr>
      <vt:lpstr>Assistive:</vt:lpstr>
      <vt:lpstr>Flexible:</vt:lpstr>
      <vt:lpstr>How did we evaluate Chartability?</vt:lpstr>
      <vt:lpstr>PowerPoint Presentation</vt:lpstr>
      <vt:lpstr>PowerPoint Presentation</vt:lpstr>
      <vt:lpstr>PowerPoint Presentation</vt:lpstr>
      <vt:lpstr>PowerPoint Presentation</vt:lpstr>
      <vt:lpstr>5 stages of evaluation</vt:lpstr>
      <vt:lpstr>First 4 evaluations helped us discover critical heuristics and improve</vt:lpstr>
      <vt:lpstr>#5: Testing Chartability in the wild</vt:lpstr>
      <vt:lpstr>PowerPoint Presentation</vt:lpstr>
      <vt:lpstr>The practitioner test</vt:lpstr>
      <vt:lpstr>PowerPoint Presentation</vt:lpstr>
      <vt:lpstr>Novices:  3 / 3 felt more confident auditing visualizations for accessibility after Chartability.</vt:lpstr>
      <vt:lpstr>Expansive: </vt:lpstr>
      <vt:lpstr>Clarifying: </vt:lpstr>
      <vt:lpstr>Experts:  3 / 3 intend to keep using Chartability in their own professional work.</vt:lpstr>
      <vt:lpstr>Grounding: </vt:lpstr>
      <vt:lpstr>Goes beyond: </vt:lpstr>
      <vt:lpstr>PowerPoint Presentation</vt:lpstr>
      <vt:lpstr>Chartability is well-travelled</vt:lpstr>
      <vt:lpstr>Community Involvement has Improved Chartability</vt:lpstr>
      <vt:lpstr>PowerPoint Presentation</vt:lpstr>
      <vt:lpstr>Disabilities in the US</vt:lpstr>
      <vt:lpstr>Every area of disability affects data visualization work.</vt:lpstr>
      <vt:lpstr>PowerPoint Presentation</vt:lpstr>
      <vt:lpstr>PowerPoint Presentation</vt:lpstr>
      <vt:lpstr>CHARTABILITY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dc:title>
  <cp:lastModifiedBy>Frank Josiah Elavsky</cp:lastModifiedBy>
  <cp:revision>35</cp:revision>
  <dcterms:modified xsi:type="dcterms:W3CDTF">2022-09-30T04:02:12Z</dcterms:modified>
</cp:coreProperties>
</file>